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png" ContentType="image/png"/>
  <Default Extension="xlsx" ContentType="application/vnd.openxmlformats-officedocument.spreadsheetml.sheet"/>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slides/slide7.xml" ContentType="application/vnd.openxmlformats-officedocument.presentationml.slide+xml"/>
  <Override PartName="/ppt/notesSlides/notesSlide2.xml" ContentType="application/vnd.openxmlformats-officedocument.presentationml.notes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Types>
</file>

<file path=_rels/.rels>&#65279;<?xml version="1.0" encoding="utf-8"?><Relationships xmlns="http://schemas.openxmlformats.org/package/2006/relationships"><Relationship Type="http://schemas.openxmlformats.org/package/2006/relationships/metadata/thumbnail" Target="docProps/thumbnail.jpeg" Id="rId2" /><Relationship Type="http://schemas.openxmlformats.org/package/2006/relationships/metadata/core-properties" Target="docProps/core.xml" Id="rId3" /><Relationship Type="http://schemas.openxmlformats.org/officeDocument/2006/relationships/extended-properties" Target="docProps/app.xml" Id="rId4" /><Relationship Type="http://schemas.openxmlformats.org/officeDocument/2006/relationships/custom-properties" Target="docProps/custom.xml" Id="rId5" /><Relationship Type="http://schemas.openxmlformats.org/officeDocument/2006/relationships/officeDocument" Target="ppt/presentation.xml" Id="rId1"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2"/>
  </p:sldMasterIdLst>
  <p:notesMasterIdLst>
    <p:notesMasterId r:id="rId3"/>
  </p:notesMasterIdLst>
  <p:sldIdLst>
    <p:sldId id="303" r:id="rId4"/>
    <p:sldId id="337" r:id="rId5"/>
    <p:sldId id="354" r:id="rId6"/>
    <p:sldId id="355" r:id="rId7"/>
    <p:sldId id="340" r:id="rId8"/>
    <p:sldId id="353" r:id="rId9"/>
    <p:sldId id="341" r:id="rId10"/>
    <p:sldId id="351" r:id="rId11"/>
    <p:sldId id="342" r:id="rId12"/>
    <p:sldId id="349" r:id="rId13"/>
    <p:sldId id="344" r:id="rId14"/>
    <p:sldId id="357" r:id="rId15"/>
    <p:sldId id="345" r:id="rId16"/>
    <p:sldId id="347" r:id="rId17"/>
    <p:sldId id="348" r:id="rId18"/>
    <p:sldId id="350" r:id="rId19"/>
    <p:sldId id="343" r:id="rId20"/>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淡色スタイル 2 - アクセント 2">
    <a:wholeTbl>
      <a:tcTxStyle>
        <a:fontRef idx="minor">
          <a:srgbClr val="00000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rgbClr val="000000"/>
        </a:fontRef>
        <a:schemeClr val="bg1"/>
      </a:tcTxStyle>
      <a:tcStyle>
        <a:tcBdr/>
        <a:fillRef idx="1">
          <a:schemeClr val="accent2"/>
        </a:fillRef>
      </a:tcStyle>
    </a:firstRow>
  </a:tblStyle>
  <a:tblStyle styleId="{5DA37D80-6434-44D0-A028-1B22A696006F}" styleName="淡色スタイル 3 - アクセント 2">
    <a:wholeTbl>
      <a:tcTxStyle>
        <a:fontRef idx="minor">
          <a:srgbClr val="00000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48"/>
    <p:restoredTop sz="94660"/>
  </p:normalViewPr>
  <p:slideViewPr>
    <p:cSldViewPr snapToGrid="0" showGuides="1">
      <p:cViewPr varScale="1">
        <p:scale>
          <a:sx n="72" d="100"/>
          <a:sy n="72" d="100"/>
        </p:scale>
        <p:origin x="-1386" y="-84"/>
      </p:cViewPr>
      <p:guideLst>
        <p:guide orient="horz" pos="2160"/>
        <p:guide pos="2880"/>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theme" Target="theme/theme1.xml" Id="rId1" /><Relationship Type="http://schemas.openxmlformats.org/officeDocument/2006/relationships/slideMaster" Target="slideMasters/slideMaster1.xml" Id="rId2" /><Relationship Type="http://schemas.openxmlformats.org/officeDocument/2006/relationships/notesMaster" Target="notesMasters/notesMaster1.xml" Id="rId3" /><Relationship Type="http://schemas.openxmlformats.org/officeDocument/2006/relationships/slide" Target="slides/slide1.xml" Id="rId4" /><Relationship Type="http://schemas.openxmlformats.org/officeDocument/2006/relationships/slide" Target="slides/slide2.xml" Id="rId5" /><Relationship Type="http://schemas.openxmlformats.org/officeDocument/2006/relationships/slide" Target="slides/slide3.xml" Id="rId6" /><Relationship Type="http://schemas.openxmlformats.org/officeDocument/2006/relationships/slide" Target="slides/slide4.xml" Id="rId7" /><Relationship Type="http://schemas.openxmlformats.org/officeDocument/2006/relationships/slide" Target="slides/slide5.xml" Id="rId8" /><Relationship Type="http://schemas.openxmlformats.org/officeDocument/2006/relationships/slide" Target="slides/slide6.xml" Id="rId9" /><Relationship Type="http://schemas.openxmlformats.org/officeDocument/2006/relationships/slide" Target="slides/slide7.xml" Id="rId10" /><Relationship Type="http://schemas.openxmlformats.org/officeDocument/2006/relationships/slide" Target="slides/slide8.xml" Id="rId11" /><Relationship Type="http://schemas.openxmlformats.org/officeDocument/2006/relationships/slide" Target="slides/slide9.xml" Id="rId12" /><Relationship Type="http://schemas.openxmlformats.org/officeDocument/2006/relationships/slide" Target="slides/slide10.xml" Id="rId13" /><Relationship Type="http://schemas.openxmlformats.org/officeDocument/2006/relationships/slide" Target="slides/slide11.xml" Id="rId14" /><Relationship Type="http://schemas.openxmlformats.org/officeDocument/2006/relationships/slide" Target="slides/slide12.xml" Id="rId15" /><Relationship Type="http://schemas.openxmlformats.org/officeDocument/2006/relationships/slide" Target="slides/slide13.xml" Id="rId16" /><Relationship Type="http://schemas.openxmlformats.org/officeDocument/2006/relationships/slide" Target="slides/slide14.xml" Id="rId17" /><Relationship Type="http://schemas.openxmlformats.org/officeDocument/2006/relationships/slide" Target="slides/slide15.xml" Id="rId18" /><Relationship Type="http://schemas.openxmlformats.org/officeDocument/2006/relationships/slide" Target="slides/slide16.xml" Id="rId19" /><Relationship Type="http://schemas.openxmlformats.org/officeDocument/2006/relationships/slide" Target="slides/slide17.xml" Id="rId20" /><Relationship Type="http://schemas.openxmlformats.org/officeDocument/2006/relationships/presProps" Target="presProps.xml" Id="rId21" /><Relationship Type="http://schemas.openxmlformats.org/officeDocument/2006/relationships/viewProps" Target="viewProps.xml" Id="rId22" /><Relationship Type="http://schemas.openxmlformats.org/officeDocument/2006/relationships/tableStyles" Target="tableStyles.xml" Id="rId23" /></Relationships>
</file>

<file path=ppt/charts/_rels/chart1.xml.rels>&#65279;<?xml version="1.0" encoding="utf-8"?><Relationships xmlns="http://schemas.openxmlformats.org/package/2006/relationships"><Relationship Type="http://schemas.openxmlformats.org/officeDocument/2006/relationships/package" Target="../embeddings/Microsoft_Excel_Worksheet1.xlsx" Id="rId1" /></Relationships>
</file>

<file path=ppt/charts/_rels/chart2.xml.rels>&#65279;<?xml version="1.0" encoding="utf-8"?><Relationships xmlns="http://schemas.openxmlformats.org/package/2006/relationships"><Relationship Type="http://schemas.openxmlformats.org/officeDocument/2006/relationships/package" Target="../embeddings/Microsoft_Excel_Worksheet2.xlsx" Id="rId1" /></Relationships>
</file>

<file path=ppt/charts/_rels/chart3.xml.rels>&#65279;<?xml version="1.0" encoding="utf-8"?><Relationships xmlns="http://schemas.openxmlformats.org/package/2006/relationships"><Relationship Type="http://schemas.openxmlformats.org/officeDocument/2006/relationships/package" Target="../embeddings/JUSTCalc_Worksheet1.xlsx" Id="rId1" /></Relationships>
</file>

<file path=ppt/charts/chart1.xml><?xml version="1.0" encoding="utf-8"?>
<c:chartSpace xmlns:a="http://schemas.openxmlformats.org/drawingml/2006/main" xmlns:r="http://schemas.openxmlformats.org/officeDocument/2006/relationships" xmlns:c="http://schemas.openxmlformats.org/drawingml/20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0"/>
      <c:depthPercent val="100"/>
      <c:rAngAx val="0"/>
      <c:perspective val="30"/>
    </c:view3D>
    <c:floor>
      <c:thickness val="0"/>
    </c:floor>
    <c:sideWall>
      <c:thickness val="0"/>
    </c:sideWall>
    <c:backWall>
      <c:thickness val="0"/>
    </c:backWall>
    <c:plotArea>
      <c:layout>
        <c:manualLayout>
          <c:layoutTarget val="inner"/>
          <c:xMode val="edge"/>
          <c:yMode val="edge"/>
          <c:x val="1.8245893066394559e-002"/>
          <c:y val="0"/>
          <c:w val="0.96141525546142803"/>
          <c:h val="0.9706073151237653"/>
        </c:manualLayout>
      </c:layout>
      <c:pie3DChart>
        <c:varyColors val="1"/>
        <c:ser>
          <c:idx val="0"/>
          <c:order val="0"/>
          <c:tx>
            <c:strRef>
              <c:f>=Sheet1!$B$1</c:f>
              <c:strCache>
                <c:ptCount val="1"/>
                <c:pt idx="0">
                  <c:v>列1</c:v>
                </c:pt>
              </c:strCache>
            </c:strRef>
          </c:tx>
          <c:spPr>
            <a:ln w="12700" cap="flat" cmpd="sng">
              <a:solidFill>
                <a:sysClr val="windowText" lastClr="000000"/>
              </a:solidFill>
              <a:prstDash val="solid"/>
              <a:round/>
              <a:headEnd type="none" w="med" len="med"/>
              <a:tailEnd type="none" w="med" len="med"/>
            </a:ln>
          </c:spPr>
          <c:dPt>
            <c:idx val="0"/>
            <c:invertIfNegative val="0"/>
            <c:bubble3D val="0"/>
          </c:dPt>
          <c:dPt>
            <c:idx val="1"/>
            <c:invertIfNegative val="0"/>
            <c:bubble3D val="0"/>
            <c:spPr>
              <a:solidFill>
                <a:srgbClr val="FFFF00"/>
              </a:solidFill>
              <a:ln w="12700" cap="flat" cmpd="sng">
                <a:solidFill>
                  <a:sysClr val="windowText" lastClr="000000"/>
                </a:solidFill>
                <a:prstDash val="solid"/>
                <a:round/>
                <a:headEnd type="none" w="med" len="med"/>
                <a:tailEnd type="none" w="med" len="med"/>
              </a:ln>
            </c:spPr>
          </c:dPt>
          <c:dPt>
            <c:idx val="2"/>
            <c:invertIfNegative val="0"/>
            <c:bubble3D val="0"/>
            <c:spPr>
              <a:solidFill>
                <a:srgbClr val="FF0000"/>
              </a:solidFill>
              <a:ln w="12700" cap="flat" cmpd="sng">
                <a:solidFill>
                  <a:sysClr val="windowText" lastClr="000000"/>
                </a:solidFill>
                <a:prstDash val="solid"/>
                <a:round/>
                <a:headEnd type="none" w="med" len="med"/>
                <a:tailEnd type="none" w="med" len="med"/>
              </a:ln>
            </c:spPr>
          </c:dPt>
          <c:dPt>
            <c:idx val="3"/>
            <c:invertIfNegative val="0"/>
            <c:bubble3D val="0"/>
            <c:spPr>
              <a:solidFill>
                <a:schemeClr val="bg1"/>
              </a:solidFill>
              <a:ln w="12700" cap="flat" cmpd="sng">
                <a:solidFill>
                  <a:sysClr val="windowText" lastClr="000000"/>
                </a:solidFill>
                <a:prstDash val="solid"/>
                <a:round/>
                <a:headEnd type="none" w="med" len="med"/>
                <a:tailEnd type="none" w="med" len="med"/>
              </a:ln>
            </c:spPr>
          </c:dPt>
          <c:dLbls>
            <c:dLbl>
              <c:idx val="0"/>
              <c:layout>
                <c:manualLayout>
                  <c:x val="-0.21471594276521885"/>
                  <c:y val="0.13935796486977589"/>
                </c:manualLayout>
              </c:layout>
              <c:spPr>
                <a:noFill/>
                <a:ln>
                  <a:noFill/>
                </a:ln>
                <a:effectLst/>
              </c:spPr>
              <c:txPr>
                <a:bodyPr/>
                <a:lstStyle/>
                <a:p>
                  <a:pPr>
                    <a:defRPr kumimoji="0" sz="1400" kern="1200" baseline="0">
                      <a:solidFill>
                        <a:schemeClr val="tx1"/>
                      </a:solidFill>
                    </a:defRPr>
                  </a:pPr>
                  <a:endParaRPr lang="ja-JP" altLang="en-US"/>
                </a:p>
              </c:txPr>
              <c:showLegendKey val="0"/>
              <c:showVal val="1"/>
              <c:showCatName val="0"/>
              <c:showSerName val="0"/>
              <c:showPercent val="0"/>
              <c:showBubbleSize val="0"/>
            </c:dLbl>
            <c:dLbl>
              <c:idx val="1"/>
              <c:layout>
                <c:manualLayout>
                  <c:x val="-0.22358855277138615"/>
                  <c:y val="-0.18045851695593754"/>
                </c:manualLayout>
              </c:layout>
              <c:spPr>
                <a:noFill/>
                <a:ln>
                  <a:noFill/>
                </a:ln>
                <a:effectLst/>
              </c:spPr>
              <c:txPr>
                <a:bodyPr/>
                <a:lstStyle/>
                <a:p>
                  <a:pPr>
                    <a:defRPr kumimoji="0" sz="1400" kern="1200" baseline="0">
                      <a:solidFill>
                        <a:schemeClr val="tx1"/>
                      </a:solidFill>
                    </a:defRPr>
                  </a:pPr>
                  <a:endParaRPr lang="ja-JP" altLang="en-US"/>
                </a:p>
              </c:txPr>
              <c:showLegendKey val="0"/>
              <c:showVal val="1"/>
              <c:showCatName val="0"/>
              <c:showSerName val="0"/>
              <c:showPercent val="0"/>
              <c:showBubbleSize val="0"/>
            </c:dLbl>
            <c:dLbl>
              <c:idx val="2"/>
              <c:layout>
                <c:manualLayout>
                  <c:x val="0.18483412322274881"/>
                  <c:y val="8.860559850833126e-002"/>
                </c:manualLayout>
              </c:layout>
              <c:spPr>
                <a:noFill/>
                <a:ln>
                  <a:noFill/>
                </a:ln>
                <a:effectLst/>
              </c:spPr>
              <c:txPr>
                <a:bodyPr/>
                <a:lstStyle/>
                <a:p>
                  <a:pPr eaLnBrk="1" latinLnBrk="0" hangingPunct="1">
                    <a:lnSpc>
                      <a:spcPct val="100000"/>
                    </a:lnSpc>
                    <a:defRPr kumimoji="0" sz="1400" kern="1200" baseline="0">
                      <a:solidFill>
                        <a:schemeClr val="tx1"/>
                      </a:solidFill>
                    </a:defRPr>
                  </a:pPr>
                  <a:endParaRPr lang="ja-JP" altLang="en-US"/>
                </a:p>
              </c:txPr>
              <c:showLegendKey val="0"/>
              <c:showVal val="1"/>
              <c:showCatName val="0"/>
              <c:showSerName val="0"/>
              <c:showPercent val="0"/>
              <c:showBubbleSize val="0"/>
            </c:dLbl>
            <c:dLbl>
              <c:idx val="3"/>
              <c:delete val="1"/>
            </c:dLbl>
            <c:spPr>
              <a:noFill/>
              <a:ln>
                <a:noFill/>
              </a:ln>
              <a:effectLst/>
            </c:spPr>
            <c:txPr>
              <a:bodyPr rot="0" horzOverflow="overflow" anchor="ctr" anchorCtr="1"/>
              <a:lstStyle/>
              <a:p>
                <a:pPr algn="ctr" rtl="0">
                  <a:defRPr kumimoji="0" sz="1400" kern="1200" baseline="0">
                    <a:solidFill>
                      <a:schemeClr val="tx1"/>
                    </a:solidFill>
                  </a:defRPr>
                </a:pPr>
                <a:endParaRPr lang="ja-JP" altLang="en-US"/>
              </a:p>
            </c:txPr>
            <c:showLegendKey val="0"/>
            <c:showVal val="1"/>
            <c:showCatName val="0"/>
            <c:showSerName val="0"/>
            <c:showPercent val="0"/>
            <c:showBubbleSize val="0"/>
            <c:showLeaderLines val="0"/>
          </c:dLbls>
          <c:cat>
            <c:strRef>
              <c:f>=Sheet1!$A$2:$A$4</c:f>
              <c:strCache>
                <c:ptCount val="3"/>
                <c:pt idx="0">
                  <c:v>～360H</c:v>
                </c:pt>
                <c:pt idx="1">
                  <c:v>361～720H</c:v>
                </c:pt>
                <c:pt idx="2">
                  <c:v>721～1,000H</c:v>
                </c:pt>
              </c:strCache>
            </c:strRef>
          </c:cat>
          <c:val>
            <c:numRef>
              <c:f>=Sheet1!$B$2:$B$4</c:f>
              <c:numCache>
                <c:formatCode>0.0%</c:formatCode>
                <c:ptCount val="3"/>
                <c:pt idx="0">
                  <c:v>0.184</c:v>
                </c:pt>
                <c:pt idx="1">
                  <c:v>0.45300000000000001</c:v>
                </c:pt>
                <c:pt idx="2">
                  <c:v>0.36299999999999999</c:v>
                </c:pt>
              </c:numCache>
            </c:numRef>
          </c:val>
        </c:ser>
        <c:dLbls>
          <c:txPr>
            <a:bodyPr rot="0" horzOverflow="overflow" anchor="ctr" anchorCtr="1"/>
            <a:lstStyle/>
            <a:p>
              <a:pPr algn="ctr" rtl="0">
                <a:defRPr sz="1800">
                  <a:solidFill>
                    <a:schemeClr val="tx1"/>
                  </a:solidFill>
                </a:defRPr>
              </a:pPr>
              <a:endParaRPr lang="ja-JP" altLang="en-US"/>
            </a:p>
          </c:txPr>
          <c:showLegendKey val="0"/>
          <c:showVal val="1"/>
          <c:showCatName val="0"/>
          <c:showSerName val="0"/>
          <c:showPercent val="0"/>
          <c:showBubbleSize val="0"/>
          <c:showLeaderLines val="0"/>
        </c:dLbls>
      </c:pie3DChart>
    </c:plotArea>
    <c:plotVisOnly val="1"/>
    <c:dispBlanksAs val="gap"/>
    <c:showDLblsOverMax val="0"/>
  </c:chart>
  <c:txPr>
    <a:bodyPr horzOverflow="overflow" anchor="ctr" anchorCtr="1"/>
    <a:lstStyle/>
    <a:p>
      <a:pPr algn="ctr" rtl="0">
        <a:defRPr lang="ja-JP" altLang="en-US" sz="1800">
          <a:solidFill>
            <a:schemeClr val="tx1"/>
          </a:solidFill>
        </a:defRPr>
      </a:pPr>
      <a:endParaRPr lang="ja-JP" altLang="en-US"/>
    </a:p>
  </c:txPr>
  <c:externalData r:id="rId1">
    <c:autoUpdate val="0"/>
  </c:externalData>
  <c:extLst>
    <c:ext xmlns:c14="http://schemas.microsoft.com/office/drawing/2007/8/2/chart" uri="{781A3756-C4B2-4CAC-9D66-4F8BD8637D16}"/>
  </c:extLst>
</c:chartSpace>
</file>

<file path=ppt/charts/chart2.xml><?xml version="1.0" encoding="utf-8"?>
<c:chartSpace xmlns:a="http://schemas.openxmlformats.org/drawingml/2006/main" xmlns:r="http://schemas.openxmlformats.org/officeDocument/2006/relationships" xmlns:c="http://schemas.openxmlformats.org/drawingml/20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c:spPr>
    </c:floor>
    <c:sideWall>
      <c:thickness val="0"/>
      <c:spPr>
        <a:noFill/>
      </c:spPr>
    </c:sideWall>
    <c:backWall>
      <c:thickness val="0"/>
      <c:spPr>
        <a:noFill/>
      </c:spPr>
    </c:backWall>
    <c:plotArea>
      <c:layout>
        <c:manualLayout>
          <c:layoutTarget val="inner"/>
          <c:xMode val="edge"/>
          <c:yMode val="edge"/>
          <c:x val="0.27555251245768192"/>
          <c:y val="0.1299572847511708"/>
          <c:w val="0.72653657423256879"/>
          <c:h val="0.84932912797664994"/>
        </c:manualLayout>
      </c:layout>
      <c:bar3DChart>
        <c:barDir val="col"/>
        <c:grouping val="percentStacked"/>
        <c:varyColors val="0"/>
        <c:ser>
          <c:idx val="0"/>
          <c:order val="0"/>
          <c:tx>
            <c:strRef>
              <c:f>=Sheet1!$B$1</c:f>
              <c:strCache>
                <c:ptCount val="1"/>
                <c:pt idx="0">
                  <c:v>45H以下</c:v>
                </c:pt>
              </c:strCache>
            </c:strRef>
          </c:tx>
          <c:invertIfNegative val="0"/>
          <c:dLbls>
            <c:spPr>
              <a:noFill/>
              <a:ln>
                <a:noFill/>
              </a:ln>
              <a:effectLst/>
            </c:spPr>
            <c:txPr>
              <a:bodyPr rot="0" horzOverflow="overflow" anchor="ctr" anchorCtr="1"/>
              <a:lstStyle/>
              <a:p>
                <a:pPr algn="ctr" rtl="0">
                  <a:defRPr sz="900">
                    <a:solidFill>
                      <a:schemeClr val="tx1"/>
                    </a:solidFill>
                  </a:defRPr>
                </a:pPr>
                <a:endParaRPr lang="ja-JP" altLang="en-US"/>
              </a:p>
            </c:txPr>
            <c:showLegendKey val="0"/>
            <c:showVal val="1"/>
            <c:showCatName val="0"/>
            <c:showSerName val="0"/>
            <c:showPercent val="0"/>
            <c:showBubbleSize val="0"/>
          </c:dLbls>
          <c:cat>
            <c:strRef>
              <c:f>=Sheet1!$A$2</c:f>
              <c:strCache>
                <c:ptCount val="1"/>
                <c:pt idx="0">
                  <c:v>R3年度</c:v>
                </c:pt>
              </c:strCache>
            </c:strRef>
          </c:cat>
          <c:val>
            <c:numRef>
              <c:f>=Sheet1!$B$2</c:f>
              <c:numCache>
                <c:formatCode>0.0%</c:formatCode>
                <c:ptCount val="1"/>
                <c:pt idx="0">
                  <c:v>0.39</c:v>
                </c:pt>
              </c:numCache>
            </c:numRef>
          </c:val>
          <c:shape val="cylinder"/>
        </c:ser>
        <c:ser>
          <c:idx val="1"/>
          <c:order val="1"/>
          <c:tx>
            <c:strRef>
              <c:f>=Sheet1!$C$1</c:f>
              <c:strCache>
                <c:ptCount val="1"/>
                <c:pt idx="0">
                  <c:v>45H超80H以下</c:v>
                </c:pt>
              </c:strCache>
            </c:strRef>
          </c:tx>
          <c:spPr>
            <a:solidFill>
              <a:srgbClr val="FFFF00"/>
            </a:solidFill>
          </c:spPr>
          <c:invertIfNegative val="0"/>
          <c:dLbls>
            <c:spPr>
              <a:noFill/>
              <a:ln>
                <a:noFill/>
              </a:ln>
              <a:effectLst/>
            </c:spPr>
            <c:txPr>
              <a:bodyPr rot="0" horzOverflow="overflow" anchor="ctr" anchorCtr="1"/>
              <a:lstStyle/>
              <a:p>
                <a:pPr algn="ctr" rtl="0">
                  <a:defRPr sz="900">
                    <a:solidFill>
                      <a:schemeClr val="tx1"/>
                    </a:solidFill>
                  </a:defRPr>
                </a:pPr>
                <a:endParaRPr lang="ja-JP" altLang="en-US"/>
              </a:p>
            </c:txPr>
            <c:showLegendKey val="0"/>
            <c:showVal val="1"/>
            <c:showCatName val="0"/>
            <c:showSerName val="0"/>
            <c:showPercent val="0"/>
            <c:showBubbleSize val="0"/>
          </c:dLbls>
          <c:cat>
            <c:strRef>
              <c:f>=Sheet1!$A$2</c:f>
              <c:strCache>
                <c:ptCount val="1"/>
                <c:pt idx="0">
                  <c:v>R3年度</c:v>
                </c:pt>
              </c:strCache>
            </c:strRef>
          </c:cat>
          <c:val>
            <c:numRef>
              <c:f>=Sheet1!$C$2</c:f>
              <c:numCache>
                <c:formatCode>0.0%</c:formatCode>
                <c:ptCount val="1"/>
                <c:pt idx="0">
                  <c:v>0.42099999999999999</c:v>
                </c:pt>
              </c:numCache>
            </c:numRef>
          </c:val>
          <c:shape val="cylinder"/>
        </c:ser>
        <c:ser>
          <c:idx val="2"/>
          <c:order val="2"/>
          <c:tx>
            <c:strRef>
              <c:f>=Sheet1!$D$1</c:f>
              <c:strCache>
                <c:ptCount val="1"/>
                <c:pt idx="0">
                  <c:v>80H超100H以下</c:v>
                </c:pt>
              </c:strCache>
            </c:strRef>
          </c:tx>
          <c:spPr>
            <a:solidFill>
              <a:srgbClr val="FF0000"/>
            </a:solidFill>
          </c:spPr>
          <c:invertIfNegative val="0"/>
          <c:dLbls>
            <c:spPr>
              <a:noFill/>
              <a:ln>
                <a:noFill/>
              </a:ln>
              <a:effectLst/>
            </c:spPr>
            <c:txPr>
              <a:bodyPr rot="0" horzOverflow="overflow" anchor="ctr" anchorCtr="1"/>
              <a:lstStyle/>
              <a:p>
                <a:pPr algn="ctr" rtl="0">
                  <a:defRPr sz="900">
                    <a:solidFill>
                      <a:schemeClr val="tx1"/>
                    </a:solidFill>
                  </a:defRPr>
                </a:pPr>
                <a:endParaRPr lang="ja-JP" altLang="en-US"/>
              </a:p>
            </c:txPr>
            <c:showLegendKey val="0"/>
            <c:showVal val="1"/>
            <c:showCatName val="0"/>
            <c:showSerName val="0"/>
            <c:showPercent val="0"/>
            <c:showBubbleSize val="0"/>
          </c:dLbls>
          <c:cat>
            <c:strRef>
              <c:f>=Sheet1!$A$2</c:f>
              <c:strCache>
                <c:ptCount val="1"/>
                <c:pt idx="0">
                  <c:v>R3年度</c:v>
                </c:pt>
              </c:strCache>
            </c:strRef>
          </c:cat>
          <c:val>
            <c:numRef>
              <c:f>=Sheet1!$D$2</c:f>
              <c:numCache>
                <c:formatCode>0.0%</c:formatCode>
                <c:ptCount val="1"/>
                <c:pt idx="0">
                  <c:v>0.111</c:v>
                </c:pt>
              </c:numCache>
            </c:numRef>
          </c:val>
          <c:shape val="cylinder"/>
        </c:ser>
        <c:ser>
          <c:idx val="3"/>
          <c:order val="3"/>
          <c:tx>
            <c:strRef>
              <c:f>=Sheet1!$E$1</c:f>
              <c:strCache>
                <c:ptCount val="1"/>
                <c:pt idx="0">
                  <c:v>100H超</c:v>
                </c:pt>
              </c:strCache>
            </c:strRef>
          </c:tx>
          <c:spPr>
            <a:solidFill>
              <a:schemeClr val="bg1">
                <a:lumMod val="85000"/>
              </a:schemeClr>
            </a:solidFill>
          </c:spPr>
          <c:invertIfNegative val="0"/>
          <c:dPt>
            <c:idx val="0"/>
            <c:invertIfNegative val="0"/>
            <c:bubble3D val="0"/>
            <c:spPr>
              <a:solidFill>
                <a:schemeClr val="bg1">
                  <a:lumMod val="85000"/>
                </a:schemeClr>
              </a:solidFill>
            </c:spPr>
          </c:dPt>
          <c:dPt>
            <c:idx val="1"/>
            <c:invertIfNegative val="0"/>
            <c:bubble3D val="0"/>
            <c:spPr>
              <a:solidFill>
                <a:schemeClr val="bg1">
                  <a:lumMod val="85000"/>
                </a:schemeClr>
              </a:solidFill>
            </c:spPr>
          </c:dPt>
          <c:dLbls>
            <c:dLbl>
              <c:idx val="0"/>
              <c:layout>
                <c:manualLayout>
                  <c:x val="-2.962528620092701e-003"/>
                  <c:y val="-8.1816049589545983e-003"/>
                </c:manualLayout>
              </c:layout>
              <c:spPr>
                <a:noFill/>
                <a:ln>
                  <a:noFill/>
                </a:ln>
                <a:effectLst/>
              </c:spPr>
              <c:txPr>
                <a:bodyPr/>
                <a:lstStyle/>
                <a:p>
                  <a:pPr>
                    <a:defRPr sz="900">
                      <a:solidFill>
                        <a:schemeClr val="tx1"/>
                      </a:solidFill>
                    </a:defRPr>
                  </a:pPr>
                  <a:endParaRPr lang="ja-JP" altLang="en-US"/>
                </a:p>
              </c:txPr>
              <c:showLegendKey val="0"/>
              <c:showVal val="1"/>
              <c:showCatName val="0"/>
              <c:showSerName val="0"/>
              <c:showPercent val="0"/>
              <c:showBubbleSize val="0"/>
            </c:dLbl>
            <c:dLbl>
              <c:idx val="1"/>
              <c:layout>
                <c:manualLayout>
                  <c:x val="8.3166456044846248e-003"/>
                  <c:y val="-1.0750607675195334e-002"/>
                </c:manualLayout>
              </c:layout>
              <c:spPr>
                <a:noFill/>
                <a:ln>
                  <a:noFill/>
                </a:ln>
                <a:effectLst/>
              </c:spPr>
              <c:txPr>
                <a:bodyPr/>
                <a:lstStyle/>
                <a:p>
                  <a:pPr>
                    <a:defRPr sz="900">
                      <a:solidFill>
                        <a:schemeClr val="tx1"/>
                      </a:solidFill>
                    </a:defRPr>
                  </a:pPr>
                  <a:endParaRPr lang="ja-JP" altLang="en-US"/>
                </a:p>
              </c:txPr>
              <c:showLegendKey val="0"/>
              <c:showVal val="1"/>
              <c:showCatName val="0"/>
              <c:showSerName val="0"/>
              <c:showPercent val="0"/>
              <c:showBubbleSize val="0"/>
            </c:dLbl>
            <c:spPr>
              <a:noFill/>
              <a:ln>
                <a:noFill/>
              </a:ln>
              <a:effectLst/>
            </c:spPr>
            <c:txPr>
              <a:bodyPr rot="0" horzOverflow="overflow" anchor="ctr" anchorCtr="1"/>
              <a:lstStyle/>
              <a:p>
                <a:pPr algn="ctr" rtl="0">
                  <a:defRPr sz="900">
                    <a:solidFill>
                      <a:schemeClr val="tx1"/>
                    </a:solidFill>
                  </a:defRPr>
                </a:pPr>
                <a:endParaRPr lang="ja-JP" altLang="en-US"/>
              </a:p>
            </c:txPr>
            <c:showLegendKey val="0"/>
            <c:showVal val="1"/>
            <c:showCatName val="0"/>
            <c:showSerName val="0"/>
            <c:showPercent val="0"/>
            <c:showBubbleSize val="0"/>
          </c:dLbls>
          <c:cat>
            <c:strRef>
              <c:f>=Sheet1!$A$2</c:f>
              <c:strCache>
                <c:ptCount val="1"/>
                <c:pt idx="0">
                  <c:v>R3年度</c:v>
                </c:pt>
              </c:strCache>
            </c:strRef>
          </c:cat>
          <c:val>
            <c:numRef>
              <c:f>=Sheet1!$E$2</c:f>
              <c:numCache>
                <c:formatCode>0.0%</c:formatCode>
                <c:ptCount val="1"/>
                <c:pt idx="0">
                  <c:v>7.8e-002</c:v>
                </c:pt>
              </c:numCache>
            </c:numRef>
          </c:val>
          <c:shape val="cylinder"/>
        </c:ser>
        <c:dLbls>
          <c:txPr>
            <a:bodyPr rot="0" horzOverflow="overflow" anchor="ctr" anchorCtr="1"/>
            <a:lstStyle/>
            <a:p>
              <a:pPr algn="ctr" rtl="0">
                <a:defRPr sz="900">
                  <a:solidFill>
                    <a:schemeClr val="tx1"/>
                  </a:solidFill>
                </a:defRPr>
              </a:pPr>
              <a:endParaRPr lang="ja-JP" altLang="en-US"/>
            </a:p>
          </c:txPr>
          <c:showLegendKey val="0"/>
          <c:showVal val="1"/>
          <c:showCatName val="0"/>
          <c:showSerName val="0"/>
          <c:showPercent val="0"/>
          <c:showBubbleSize val="0"/>
        </c:dLbls>
        <c:gapWidth val="80"/>
        <c:gapDepth val="150"/>
        <c:shape val="cylinder"/>
        <c:axId val="1"/>
        <c:axId val="2"/>
        <c:axId val="0"/>
      </c:bar3DChart>
      <c:catAx>
        <c:axId val="1"/>
        <c:scaling>
          <c:orientation val="minMax"/>
        </c:scaling>
        <c:delete val="0"/>
        <c:axPos val="b"/>
        <c:numFmt formatCode="0.0%" sourceLinked="1"/>
        <c:majorTickMark val="none"/>
        <c:minorTickMark val="none"/>
        <c:tickLblPos val="none"/>
        <c:txPr>
          <a:bodyPr horzOverflow="overflow" anchor="ctr" anchorCtr="1"/>
          <a:lstStyle/>
          <a:p>
            <a:pPr algn="ctr" rtl="0">
              <a:defRPr sz="900">
                <a:solidFill>
                  <a:schemeClr val="tx1"/>
                </a:solidFill>
              </a:defRPr>
            </a:pPr>
            <a:endParaRPr lang="ja-JP" altLang="en-US"/>
          </a:p>
        </c:txPr>
        <c:crossAx val="2"/>
        <c:crosses val="autoZero"/>
        <c:auto val="1"/>
        <c:lblAlgn val="ctr"/>
        <c:lblOffset val="100"/>
        <c:noMultiLvlLbl val="0"/>
      </c:catAx>
      <c:valAx>
        <c:axId val="2"/>
        <c:scaling>
          <c:orientation val="minMax"/>
        </c:scaling>
        <c:delete val="0"/>
        <c:axPos val="l"/>
        <c:majorGridlines/>
        <c:numFmt formatCode="0%" sourceLinked="0"/>
        <c:majorTickMark val="out"/>
        <c:minorTickMark val="none"/>
        <c:tickLblPos val="nextTo"/>
        <c:spPr>
          <a:ln>
            <a:noFill/>
          </a:ln>
        </c:spPr>
        <c:txPr>
          <a:bodyPr horzOverflow="overflow" anchor="ctr" anchorCtr="1"/>
          <a:lstStyle/>
          <a:p>
            <a:pPr algn="ctr" rtl="0">
              <a:defRPr sz="900">
                <a:solidFill>
                  <a:schemeClr val="tx1"/>
                </a:solidFill>
              </a:defRPr>
            </a:pPr>
            <a:endParaRPr lang="ja-JP" altLang="en-US"/>
          </a:p>
        </c:txPr>
        <c:crossAx val="1"/>
        <c:crosses val="autoZero"/>
        <c:crossBetween val="between"/>
        <c:majorUnit val="0.2"/>
      </c:valAx>
      <c:spPr>
        <a:noFill/>
        <a:ln>
          <a:noFill/>
        </a:ln>
      </c:spPr>
    </c:plotArea>
    <c:plotVisOnly val="1"/>
    <c:dispBlanksAs val="gap"/>
    <c:showDLblsOverMax val="0"/>
  </c:chart>
  <c:txPr>
    <a:bodyPr horzOverflow="overflow" anchor="ctr" anchorCtr="1"/>
    <a:lstStyle/>
    <a:p>
      <a:pPr algn="ctr" rtl="0">
        <a:defRPr kumimoji="0" lang="ja-JP" altLang="en-US" sz="900" b="0" kern="1200">
          <a:solidFill>
            <a:schemeClr val="tx1"/>
          </a:solidFill>
        </a:defRPr>
      </a:pPr>
      <a:endParaRPr lang="ja-JP" altLang="en-US"/>
    </a:p>
  </c:txPr>
  <c:externalData r:id="rId1">
    <c:autoUpdate val="0"/>
  </c:externalData>
  <c:extLst>
    <c:ext xmlns:c14="http://schemas.microsoft.com/office/drawing/2007/8/2/chart" uri="{781A3756-C4B2-4CAC-9D66-4F8BD8637D16}"/>
  </c:extLst>
</c:chartSpace>
</file>

<file path=ppt/charts/chart3.xml><?xml version="1.0" encoding="utf-8"?>
<c:chartSpace xmlns:a="http://schemas.openxmlformats.org/drawingml/2006/main" xmlns:r="http://schemas.openxmlformats.org/officeDocument/2006/relationships" xmlns:c="http://schemas.openxmlformats.org/drawingml/20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floor>
    <c:sideWall>
      <c:thickness val="0"/>
      <c:spPr>
        <a:noFill/>
        <a:ln>
          <a:noFill/>
        </a:ln>
      </c:spPr>
    </c:sideWall>
    <c:backWall>
      <c:thickness val="0"/>
    </c:backWall>
    <c:plotArea>
      <c:layout>
        <c:manualLayout>
          <c:layoutTarget val="inner"/>
          <c:xMode val="edge"/>
          <c:yMode val="edge"/>
          <c:x val="0.29818181818181816"/>
          <c:y val="3.9393939393939391e-002"/>
          <c:w val="0.69272727272727275"/>
          <c:h val="0.742214586813012"/>
        </c:manualLayout>
      </c:layout>
      <c:bar3DChart>
        <c:barDir val="col"/>
        <c:grouping val="percentStacked"/>
        <c:varyColors val="0"/>
        <c:ser>
          <c:idx val="0"/>
          <c:order val="0"/>
          <c:tx>
            <c:strRef>
              <c:f>=Sheet1!$B$1</c:f>
              <c:strCache>
                <c:ptCount val="1"/>
                <c:pt idx="0">
                  <c:v>45H以下</c:v>
                </c:pt>
              </c:strCache>
            </c:strRef>
          </c:tx>
          <c:invertIfNegative val="0"/>
          <c:cat>
            <c:strRef>
              <c:f>=Sheet1!$A$2:$A$12</c:f>
              <c:strCache>
                <c:ptCount val="11"/>
                <c:pt idx="0">
                  <c:v>4月</c:v>
                </c:pt>
                <c:pt idx="1">
                  <c:v>5月</c:v>
                </c:pt>
                <c:pt idx="2">
                  <c:v>6月</c:v>
                </c:pt>
                <c:pt idx="3">
                  <c:v>7月</c:v>
                </c:pt>
                <c:pt idx="4">
                  <c:v>8月</c:v>
                </c:pt>
                <c:pt idx="6">
                  <c:v>4月</c:v>
                </c:pt>
                <c:pt idx="7">
                  <c:v>5月</c:v>
                </c:pt>
                <c:pt idx="8">
                  <c:v>6月</c:v>
                </c:pt>
                <c:pt idx="9">
                  <c:v>7月</c:v>
                </c:pt>
                <c:pt idx="10">
                  <c:v>8月</c:v>
                </c:pt>
              </c:strCache>
            </c:strRef>
          </c:cat>
          <c:val>
            <c:numRef>
              <c:f>=Sheet1!$B$2:$B$12</c:f>
              <c:numCache>
                <c:formatCode>0.0%</c:formatCode>
                <c:ptCount val="11"/>
                <c:pt idx="0">
                  <c:v>0.18</c:v>
                </c:pt>
                <c:pt idx="1">
                  <c:v>0.40600000000000003</c:v>
                </c:pt>
                <c:pt idx="2">
                  <c:v>0.246</c:v>
                </c:pt>
                <c:pt idx="3">
                  <c:v>0.59</c:v>
                </c:pt>
                <c:pt idx="4">
                  <c:v>0.98500000000000021</c:v>
                </c:pt>
                <c:pt idx="6">
                  <c:v>9.2999999999999999e-002</c:v>
                </c:pt>
                <c:pt idx="7">
                  <c:v>0.20899999999999999</c:v>
                </c:pt>
                <c:pt idx="8">
                  <c:v>0.14099999999999999</c:v>
                </c:pt>
                <c:pt idx="9">
                  <c:v>0.23300000000000001</c:v>
                </c:pt>
                <c:pt idx="10">
                  <c:v>0.97699999999999998</c:v>
                </c:pt>
              </c:numCache>
            </c:numRef>
          </c:val>
          <c:shape val="cylinder"/>
        </c:ser>
        <c:ser>
          <c:idx val="1"/>
          <c:order val="1"/>
          <c:tx>
            <c:strRef>
              <c:f>=Sheet1!$C$1</c:f>
              <c:strCache>
                <c:ptCount val="1"/>
                <c:pt idx="0">
                  <c:v>45H超80H以下</c:v>
                </c:pt>
              </c:strCache>
            </c:strRef>
          </c:tx>
          <c:spPr>
            <a:solidFill>
              <a:srgbClr val="FFFF00"/>
            </a:solidFill>
          </c:spPr>
          <c:invertIfNegative val="0"/>
          <c:cat>
            <c:strRef>
              <c:f>=Sheet1!$A$2:$A$12</c:f>
              <c:strCache>
                <c:ptCount val="11"/>
                <c:pt idx="0">
                  <c:v>4月</c:v>
                </c:pt>
                <c:pt idx="1">
                  <c:v>5月</c:v>
                </c:pt>
                <c:pt idx="2">
                  <c:v>6月</c:v>
                </c:pt>
                <c:pt idx="3">
                  <c:v>7月</c:v>
                </c:pt>
                <c:pt idx="4">
                  <c:v>8月</c:v>
                </c:pt>
                <c:pt idx="6">
                  <c:v>4月</c:v>
                </c:pt>
                <c:pt idx="7">
                  <c:v>5月</c:v>
                </c:pt>
                <c:pt idx="8">
                  <c:v>6月</c:v>
                </c:pt>
                <c:pt idx="9">
                  <c:v>7月</c:v>
                </c:pt>
                <c:pt idx="10">
                  <c:v>8月</c:v>
                </c:pt>
              </c:strCache>
            </c:strRef>
          </c:cat>
          <c:val>
            <c:numRef>
              <c:f>=Sheet1!$C$2:$C$12</c:f>
              <c:numCache>
                <c:formatCode>0.0%</c:formatCode>
                <c:ptCount val="11"/>
                <c:pt idx="0">
                  <c:v>0.56399999999999995</c:v>
                </c:pt>
                <c:pt idx="1">
                  <c:v>0.47399999999999998</c:v>
                </c:pt>
                <c:pt idx="2">
                  <c:v>0.49299999999999999</c:v>
                </c:pt>
                <c:pt idx="3">
                  <c:v>0.38800000000000001</c:v>
                </c:pt>
                <c:pt idx="4">
                  <c:v>1.4999999999999999e-002</c:v>
                </c:pt>
                <c:pt idx="6">
                  <c:v>0.628</c:v>
                </c:pt>
                <c:pt idx="7">
                  <c:v>0.73299999999999998</c:v>
                </c:pt>
                <c:pt idx="8">
                  <c:v>0.42399999999999999</c:v>
                </c:pt>
                <c:pt idx="9">
                  <c:v>0.73299999999999998</c:v>
                </c:pt>
                <c:pt idx="10">
                  <c:v>2.3e-002</c:v>
                </c:pt>
              </c:numCache>
            </c:numRef>
          </c:val>
          <c:shape val="cylinder"/>
        </c:ser>
        <c:ser>
          <c:idx val="2"/>
          <c:order val="2"/>
          <c:tx>
            <c:strRef>
              <c:f>=Sheet1!$D$1</c:f>
              <c:strCache>
                <c:ptCount val="1"/>
                <c:pt idx="0">
                  <c:v>80H超100H以下</c:v>
                </c:pt>
              </c:strCache>
            </c:strRef>
          </c:tx>
          <c:spPr>
            <a:solidFill>
              <a:srgbClr val="FF0000"/>
            </a:solidFill>
          </c:spPr>
          <c:invertIfNegative val="0"/>
          <c:cat>
            <c:strRef>
              <c:f>=Sheet1!$A$2:$A$12</c:f>
              <c:strCache>
                <c:ptCount val="11"/>
                <c:pt idx="0">
                  <c:v>4月</c:v>
                </c:pt>
                <c:pt idx="1">
                  <c:v>5月</c:v>
                </c:pt>
                <c:pt idx="2">
                  <c:v>6月</c:v>
                </c:pt>
                <c:pt idx="3">
                  <c:v>7月</c:v>
                </c:pt>
                <c:pt idx="4">
                  <c:v>8月</c:v>
                </c:pt>
                <c:pt idx="6">
                  <c:v>4月</c:v>
                </c:pt>
                <c:pt idx="7">
                  <c:v>5月</c:v>
                </c:pt>
                <c:pt idx="8">
                  <c:v>6月</c:v>
                </c:pt>
                <c:pt idx="9">
                  <c:v>7月</c:v>
                </c:pt>
                <c:pt idx="10">
                  <c:v>8月</c:v>
                </c:pt>
              </c:strCache>
            </c:strRef>
          </c:cat>
          <c:val>
            <c:numRef>
              <c:f>=Sheet1!$D$2:$D$12</c:f>
              <c:numCache>
                <c:formatCode>0.0%</c:formatCode>
                <c:ptCount val="11"/>
                <c:pt idx="0">
                  <c:v>0.13500000000000001</c:v>
                </c:pt>
                <c:pt idx="1">
                  <c:v>0.113</c:v>
                </c:pt>
                <c:pt idx="2">
                  <c:v>0.13400000000000001</c:v>
                </c:pt>
                <c:pt idx="3">
                  <c:v>2.1999999999999999e-002</c:v>
                </c:pt>
                <c:pt idx="6">
                  <c:v>0.25600000000000001</c:v>
                </c:pt>
                <c:pt idx="7">
                  <c:v>4.7e-002</c:v>
                </c:pt>
                <c:pt idx="8">
                  <c:v>0.318</c:v>
                </c:pt>
                <c:pt idx="9">
                  <c:v>2.3e-002</c:v>
                </c:pt>
              </c:numCache>
            </c:numRef>
          </c:val>
          <c:shape val="cylinder"/>
        </c:ser>
        <c:ser>
          <c:idx val="3"/>
          <c:order val="3"/>
          <c:tx>
            <c:strRef>
              <c:f>=Sheet1!$E$1</c:f>
              <c:strCache>
                <c:ptCount val="1"/>
                <c:pt idx="0">
                  <c:v>100H超</c:v>
                </c:pt>
              </c:strCache>
            </c:strRef>
          </c:tx>
          <c:spPr>
            <a:solidFill>
              <a:schemeClr val="bg1">
                <a:lumMod val="85000"/>
              </a:schemeClr>
            </a:solidFill>
          </c:spPr>
          <c:invertIfNegative val="0"/>
          <c:cat>
            <c:strRef>
              <c:f>=Sheet1!$A$2:$A$12</c:f>
              <c:strCache>
                <c:ptCount val="11"/>
                <c:pt idx="0">
                  <c:v>4月</c:v>
                </c:pt>
                <c:pt idx="1">
                  <c:v>5月</c:v>
                </c:pt>
                <c:pt idx="2">
                  <c:v>6月</c:v>
                </c:pt>
                <c:pt idx="3">
                  <c:v>7月</c:v>
                </c:pt>
                <c:pt idx="4">
                  <c:v>8月</c:v>
                </c:pt>
                <c:pt idx="6">
                  <c:v>4月</c:v>
                </c:pt>
                <c:pt idx="7">
                  <c:v>5月</c:v>
                </c:pt>
                <c:pt idx="8">
                  <c:v>6月</c:v>
                </c:pt>
                <c:pt idx="9">
                  <c:v>7月</c:v>
                </c:pt>
                <c:pt idx="10">
                  <c:v>8月</c:v>
                </c:pt>
              </c:strCache>
            </c:strRef>
          </c:cat>
          <c:val>
            <c:numRef>
              <c:f>=Sheet1!$E$2:$E$12</c:f>
              <c:numCache>
                <c:formatCode>0.0%</c:formatCode>
                <c:ptCount val="11"/>
                <c:pt idx="0">
                  <c:v>0.12</c:v>
                </c:pt>
                <c:pt idx="1">
                  <c:v>8.0000000000000002e-003</c:v>
                </c:pt>
                <c:pt idx="2">
                  <c:v>0.127</c:v>
                </c:pt>
                <c:pt idx="6">
                  <c:v>2.3e-002</c:v>
                </c:pt>
                <c:pt idx="7">
                  <c:v>1.2e-002</c:v>
                </c:pt>
                <c:pt idx="8">
                  <c:v>0.11799999999999999</c:v>
                </c:pt>
                <c:pt idx="9">
                  <c:v>1.2e-002</c:v>
                </c:pt>
              </c:numCache>
            </c:numRef>
          </c:val>
          <c:shape val="cylinder"/>
        </c:ser>
        <c:dLbls>
          <c:txPr>
            <a:bodyPr rot="0" horzOverflow="overflow" anchor="ctr" anchorCtr="1"/>
            <a:lstStyle/>
            <a:p>
              <a:pPr algn="ctr" rtl="0">
                <a:defRPr sz="1800">
                  <a:solidFill>
                    <a:schemeClr val="tx1"/>
                  </a:solidFill>
                </a:defRPr>
              </a:pPr>
              <a:endParaRPr lang="ja-JP" altLang="en-US"/>
            </a:p>
          </c:txPr>
          <c:showLegendKey val="0"/>
          <c:showVal val="0"/>
          <c:showCatName val="0"/>
          <c:showSerName val="0"/>
          <c:showPercent val="0"/>
          <c:showBubbleSize val="0"/>
        </c:dLbls>
        <c:gapWidth val="150"/>
        <c:gapDepth val="150"/>
        <c:shape val="cylinder"/>
        <c:axId val="1"/>
        <c:axId val="2"/>
        <c:axId val="0"/>
      </c:bar3DChart>
      <c:catAx>
        <c:axId val="1"/>
        <c:scaling>
          <c:orientation val="minMax"/>
        </c:scaling>
        <c:delete val="0"/>
        <c:axPos val="b"/>
        <c:numFmt formatCode="0.0%" sourceLinked="1"/>
        <c:majorTickMark val="out"/>
        <c:minorTickMark val="none"/>
        <c:tickLblPos val="low"/>
        <c:txPr>
          <a:bodyPr horzOverflow="overflow" anchor="ctr" anchorCtr="1"/>
          <a:lstStyle/>
          <a:p>
            <a:pPr algn="ctr" rtl="0">
              <a:defRPr kumimoji="0" sz="1000" kern="1200">
                <a:solidFill>
                  <a:schemeClr val="tx1"/>
                </a:solidFill>
              </a:defRPr>
            </a:pPr>
            <a:endParaRPr lang="ja-JP" altLang="en-US"/>
          </a:p>
        </c:txPr>
        <c:crossAx val="2"/>
        <c:crosses val="autoZero"/>
        <c:auto val="1"/>
        <c:lblAlgn val="ctr"/>
        <c:lblOffset val="20"/>
        <c:noMultiLvlLbl val="0"/>
      </c:catAx>
      <c:valAx>
        <c:axId val="2"/>
        <c:scaling>
          <c:orientation val="minMax"/>
        </c:scaling>
        <c:delete val="0"/>
        <c:axPos val="l"/>
        <c:majorGridlines/>
        <c:numFmt formatCode="0.0%" sourceLinked="1"/>
        <c:majorTickMark val="none"/>
        <c:minorTickMark val="none"/>
        <c:tickLblPos val="none"/>
        <c:txPr>
          <a:bodyPr horzOverflow="overflow" anchor="ctr" anchorCtr="1"/>
          <a:lstStyle/>
          <a:p>
            <a:pPr algn="ctr" rtl="0">
              <a:defRPr kumimoji="0" sz="1000" kern="1200">
                <a:solidFill>
                  <a:schemeClr val="tx1"/>
                </a:solidFill>
              </a:defRPr>
            </a:pPr>
            <a:endParaRPr lang="ja-JP" altLang="en-US"/>
          </a:p>
        </c:txPr>
        <c:crossAx val="1"/>
        <c:crosses val="autoZero"/>
        <c:crossBetween val="between"/>
        <c:majorUnit val="0.2"/>
      </c:valAx>
      <c:spPr>
        <a:noFill/>
        <a:ln>
          <a:noFill/>
        </a:ln>
      </c:spPr>
    </c:plotArea>
    <c:legend>
      <c:legendPos val="b"/>
      <c:layout>
        <c:manualLayout>
          <c:xMode val="edge"/>
          <c:yMode val="edge"/>
          <c:x val="1.9963702359346643e-002"/>
          <c:y val="0.84545454545454546"/>
          <c:w val="0.95462794918330307"/>
          <c:h val="9.0909090909090912e-002"/>
        </c:manualLayout>
      </c:layout>
      <c:overlay val="0"/>
      <c:txPr>
        <a:bodyPr horzOverflow="overflow" anchor="ctr" anchorCtr="1"/>
        <a:lstStyle/>
        <a:p>
          <a:pPr algn="l" rtl="0">
            <a:defRPr kumimoji="0" sz="1000" kern="1200">
              <a:solidFill>
                <a:schemeClr val="tx1"/>
              </a:solidFill>
            </a:defRPr>
          </a:pPr>
          <a:endParaRPr lang="ja-JP" altLang="en-US"/>
        </a:p>
      </c:txPr>
    </c:legend>
    <c:plotVisOnly val="1"/>
    <c:dispBlanksAs val="gap"/>
    <c:showDLblsOverMax val="0"/>
  </c:chart>
  <c:spPr>
    <a:ln>
      <a:noFill/>
    </a:ln>
  </c:spPr>
  <c:txPr>
    <a:bodyPr horzOverflow="overflow" anchor="ctr" anchorCtr="1"/>
    <a:lstStyle/>
    <a:p>
      <a:pPr algn="ctr" rtl="0">
        <a:defRPr lang="ja-JP" altLang="en-US" sz="1800">
          <a:solidFill>
            <a:schemeClr val="tx1"/>
          </a:solidFill>
        </a:defRPr>
      </a:pPr>
      <a:endParaRPr lang="ja-JP" altLang="en-US"/>
    </a:p>
  </c:txPr>
  <c:externalData r:id="rId1">
    <c:autoUpdate val="0"/>
  </c:externalData>
  <c:extLst>
    <c:ext xmlns:c14="http://schemas.microsoft.com/office/drawing/2007/8/2/chart" uri="{781A3756-C4B2-4CAC-9D66-4F8BD8637D16}"/>
  </c:extLst>
</c:chartSpace>
</file>

<file path=ppt/notesMasters/_rels/notesMaster1.xml.rels>&#65279;<?xml version="1.0" encoding="utf-8"?><Relationships xmlns="http://schemas.openxmlformats.org/package/2006/relationships"><Relationship Type="http://schemas.openxmlformats.org/officeDocument/2006/relationships/theme" Target="../theme/theme2.xml"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E60ACA6-F1BB-4B44-A476-E436A9A97FF3}" type="datetimeFigureOut">
              <a:rPr kumimoji="1" lang="ja-JP" altLang="en-US" smtClean="0"/>
              <a:t>2022/5/29</a:t>
            </a:fld>
            <a:endParaRPr kumimoji="1" lang="ja-JP" altLang="en-US"/>
          </a:p>
        </p:txBody>
      </p:sp>
      <p:sp>
        <p:nvSpPr>
          <p:cNvPr id="1102"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1103"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04"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475228BE-500C-42DE-9B55-D6ACCDBA339B}" type="slidenum">
              <a:rPr kumimoji="1" lang="ja-JP" altLang="en-US" smtClean="0"/>
              <a:t>‹#›</a:t>
            </a:fld>
            <a:endParaRPr kumimoji="1" lang="ja-JP" altLang="en-US"/>
          </a:p>
        </p:txBody>
      </p:sp>
    </p:spTree>
    <p:extLst>
      <p:ext uri="{BB962C8B-B14F-4D97-AF65-F5344CB8AC3E}">
        <p14:creationId xmlns:p14="http://schemas.microsoft.com/office/powerpoint/2010/main" val="16083559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Relationships xmlns="http://schemas.openxmlformats.org/package/2006/relationships"><Relationship Type="http://schemas.openxmlformats.org/officeDocument/2006/relationships/slide" Target="../slides/slide2.xml" Id="rId1" /><Relationship Type="http://schemas.openxmlformats.org/officeDocument/2006/relationships/notesMaster" Target="../notesMasters/notesMaster1.xml" Id="rId2" /></Relationships>
</file>

<file path=ppt/notesSlides/_rels/notesSlide2.xml.rels>&#65279;<?xml version="1.0" encoding="utf-8"?><Relationships xmlns="http://schemas.openxmlformats.org/package/2006/relationships"><Relationship Type="http://schemas.openxmlformats.org/officeDocument/2006/relationships/slide" Target="../slides/slide7.xml" Id="rId1" /><Relationship Type="http://schemas.openxmlformats.org/officeDocument/2006/relationships/notesMaster" Target="../notesMasters/notesMaster1.xml" Id="rId2"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15" name="四角形 118"/>
          <p:cNvSpPr>
            <a:spLocks noGrp="1" noRot="1" noChangeAspect="1"/>
          </p:cNvSpPr>
          <p:nvPr>
            <p:ph type="sldImg" idx="2"/>
          </p:nvPr>
        </p:nvSpPr>
        <p:spPr>
          <a:prstGeom prst="rect">
            <a:avLst/>
          </a:prstGeom>
        </p:spPr>
        <p:txBody>
          <a:bodyPr/>
          <a:lstStyle/>
          <a:p>
            <a:endParaRPr kumimoji="1" lang="ja-JP" altLang="en-US"/>
          </a:p>
        </p:txBody>
      </p:sp>
      <p:sp>
        <p:nvSpPr>
          <p:cNvPr id="1116" name="四角形 119"/>
          <p:cNvSpPr>
            <a:spLocks noGrp="1"/>
          </p:cNvSpPr>
          <p:nvPr>
            <p:ph type="body" sz="quarter" idx="3"/>
          </p:nvPr>
        </p:nvSpPr>
        <p:spPr>
          <a:prstGeom prst="rect">
            <a:avLst/>
          </a:prstGeom>
        </p:spPr>
        <p:txBody>
          <a:bodyPr/>
          <a:lstStyle/>
          <a:p>
            <a:endParaRPr kumimoji="1" lang="ja-JP" altLang="en-US"/>
          </a:p>
        </p:txBody>
      </p:sp>
      <p:sp>
        <p:nvSpPr>
          <p:cNvPr id="1117" name="四角形 120"/>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475228BE-500C-42DE-9B55-D6ACCDBA339B}" type="slidenum">
              <a:rPr kumimoji="1" lang="ja-JP" altLang="en-US" smtClean="0"/>
              <a:t>2</a:t>
            </a:fld>
            <a:endParaRPr kumimoji="1" lang="ja-JP" altLang="en-US"/>
          </a:p>
        </p:txBody>
      </p:sp>
    </p:spTree>
    <p:extLst>
      <p:ext uri="{BB962C8B-B14F-4D97-AF65-F5344CB8AC3E}">
        <p14:creationId xmlns:p14="http://schemas.microsoft.com/office/powerpoint/2010/main" val="3739964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71" name="四角形 121"/>
          <p:cNvSpPr>
            <a:spLocks noGrp="1" noRot="1" noChangeAspect="1"/>
          </p:cNvSpPr>
          <p:nvPr>
            <p:ph type="sldImg" idx="2"/>
          </p:nvPr>
        </p:nvSpPr>
        <p:spPr>
          <a:prstGeom prst="rect">
            <a:avLst/>
          </a:prstGeom>
        </p:spPr>
        <p:txBody>
          <a:bodyPr/>
          <a:lstStyle/>
          <a:p>
            <a:endParaRPr kumimoji="1" lang="ja-JP" altLang="en-US"/>
          </a:p>
        </p:txBody>
      </p:sp>
      <p:sp>
        <p:nvSpPr>
          <p:cNvPr id="1172" name="四角形 122"/>
          <p:cNvSpPr>
            <a:spLocks noGrp="1"/>
          </p:cNvSpPr>
          <p:nvPr>
            <p:ph type="body" sz="quarter" idx="3"/>
          </p:nvPr>
        </p:nvSpPr>
        <p:spPr>
          <a:prstGeom prst="rect">
            <a:avLst/>
          </a:prstGeom>
        </p:spPr>
        <p:txBody>
          <a:bodyPr/>
          <a:lstStyle/>
          <a:p>
            <a:endParaRPr kumimoji="1" lang="ja-JP" altLang="en-US"/>
          </a:p>
        </p:txBody>
      </p:sp>
      <p:sp>
        <p:nvSpPr>
          <p:cNvPr id="1173" name="四角形 123"/>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475228BE-500C-42DE-9B55-D6ACCDBA339B}" type="slidenum">
              <a:rPr kumimoji="1" lang="ja-JP" altLang="en-US" smtClean="0"/>
              <a:t>8</a:t>
            </a:fld>
            <a:endParaRPr kumimoji="1" lang="ja-JP" altLang="en-US"/>
          </a:p>
        </p:txBody>
      </p:sp>
    </p:spTree>
    <p:extLst>
      <p:ext uri="{BB962C8B-B14F-4D97-AF65-F5344CB8AC3E}">
        <p14:creationId xmlns:p14="http://schemas.microsoft.com/office/powerpoint/2010/main" val="2765375047"/>
      </p:ext>
    </p:extLst>
  </p:cSld>
  <p:clrMapOvr>
    <a:masterClrMapping/>
  </p:clrMapOvr>
</p:notes>
</file>

<file path=ppt/slideLayouts/_rels/slideLayout1.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10.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11.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2.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3.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4.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5.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6.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7.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8.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9.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31"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103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1033" name="Date Placeholder 3"/>
          <p:cNvSpPr>
            <a:spLocks noGrp="1"/>
          </p:cNvSpPr>
          <p:nvPr>
            <p:ph type="dt" sz="half" idx="10"/>
          </p:nvPr>
        </p:nvSpPr>
        <p:spPr/>
        <p:txBody>
          <a:bodyPr/>
          <a:lstStyle/>
          <a:p>
            <a:fld id="{FD7104A5-C59A-4781-BD9C-84378EBB3E14}" type="datetime1">
              <a:rPr kumimoji="1" lang="ja-JP" altLang="en-US" smtClean="0"/>
              <a:t>2022/5/29</a:t>
            </a:fld>
            <a:endParaRPr kumimoji="1" lang="ja-JP" altLang="en-US"/>
          </a:p>
        </p:txBody>
      </p:sp>
      <p:sp>
        <p:nvSpPr>
          <p:cNvPr id="1034" name="Footer Placeholder 4"/>
          <p:cNvSpPr>
            <a:spLocks noGrp="1"/>
          </p:cNvSpPr>
          <p:nvPr>
            <p:ph type="ftr" sz="quarter" idx="11"/>
          </p:nvPr>
        </p:nvSpPr>
        <p:spPr/>
        <p:txBody>
          <a:bodyPr/>
          <a:lstStyle/>
          <a:p>
            <a:endParaRPr kumimoji="1" lang="ja-JP" altLang="en-US"/>
          </a:p>
        </p:txBody>
      </p:sp>
      <p:sp>
        <p:nvSpPr>
          <p:cNvPr id="1035" name="Slide Number Placeholder 5"/>
          <p:cNvSpPr>
            <a:spLocks noGrp="1"/>
          </p:cNvSpPr>
          <p:nvPr>
            <p:ph type="sldNum" sz="quarter" idx="12"/>
          </p:nvPr>
        </p:nvSpPr>
        <p:spPr/>
        <p:txBody>
          <a:bodyPr/>
          <a:lstStyle/>
          <a:p>
            <a:fld id="{086EFFCB-A5BA-4DA2-B9F2-C9B8559729DD}" type="slidenum">
              <a:rPr kumimoji="1" lang="ja-JP" altLang="en-US" smtClean="0"/>
              <a:t>‹#›</a:t>
            </a:fld>
            <a:endParaRPr kumimoji="1" lang="ja-JP" altLang="en-US"/>
          </a:p>
        </p:txBody>
      </p:sp>
    </p:spTree>
    <p:extLst>
      <p:ext uri="{BB962C8B-B14F-4D97-AF65-F5344CB8AC3E}">
        <p14:creationId xmlns:p14="http://schemas.microsoft.com/office/powerpoint/2010/main" val="3163389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088" name="Title 1"/>
          <p:cNvSpPr>
            <a:spLocks noGrp="1"/>
          </p:cNvSpPr>
          <p:nvPr>
            <p:ph type="title"/>
          </p:nvPr>
        </p:nvSpPr>
        <p:spPr/>
        <p:txBody>
          <a:bodyPr/>
          <a:lstStyle/>
          <a:p>
            <a:r>
              <a:rPr lang="ja-JP" altLang="en-US" smtClean="0"/>
              <a:t>マスター タイトルの書式設定</a:t>
            </a:r>
            <a:endParaRPr lang="en-US" dirty="0"/>
          </a:p>
        </p:txBody>
      </p:sp>
      <p:sp>
        <p:nvSpPr>
          <p:cNvPr id="1089"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90" name="Date Placeholder 3"/>
          <p:cNvSpPr>
            <a:spLocks noGrp="1"/>
          </p:cNvSpPr>
          <p:nvPr>
            <p:ph type="dt" sz="half" idx="10"/>
          </p:nvPr>
        </p:nvSpPr>
        <p:spPr/>
        <p:txBody>
          <a:bodyPr/>
          <a:lstStyle/>
          <a:p>
            <a:fld id="{4E7A106D-B74C-4130-A52E-2A95F4838265}" type="datetime1">
              <a:rPr kumimoji="1" lang="ja-JP" altLang="en-US" smtClean="0"/>
              <a:t>2022/5/29</a:t>
            </a:fld>
            <a:endParaRPr kumimoji="1" lang="ja-JP" altLang="en-US"/>
          </a:p>
        </p:txBody>
      </p:sp>
      <p:sp>
        <p:nvSpPr>
          <p:cNvPr id="1091" name="Footer Placeholder 4"/>
          <p:cNvSpPr>
            <a:spLocks noGrp="1"/>
          </p:cNvSpPr>
          <p:nvPr>
            <p:ph type="ftr" sz="quarter" idx="11"/>
          </p:nvPr>
        </p:nvSpPr>
        <p:spPr/>
        <p:txBody>
          <a:bodyPr/>
          <a:lstStyle/>
          <a:p>
            <a:endParaRPr kumimoji="1" lang="ja-JP" altLang="en-US"/>
          </a:p>
        </p:txBody>
      </p:sp>
      <p:sp>
        <p:nvSpPr>
          <p:cNvPr id="1092" name="Slide Number Placeholder 5"/>
          <p:cNvSpPr>
            <a:spLocks noGrp="1"/>
          </p:cNvSpPr>
          <p:nvPr>
            <p:ph type="sldNum" sz="quarter" idx="12"/>
          </p:nvPr>
        </p:nvSpPr>
        <p:spPr/>
        <p:txBody>
          <a:bodyPr/>
          <a:lstStyle/>
          <a:p>
            <a:fld id="{086EFFCB-A5BA-4DA2-B9F2-C9B8559729DD}" type="slidenum">
              <a:rPr kumimoji="1" lang="ja-JP" altLang="en-US" smtClean="0"/>
              <a:t>‹#›</a:t>
            </a:fld>
            <a:endParaRPr kumimoji="1" lang="ja-JP" altLang="en-US"/>
          </a:p>
        </p:txBody>
      </p:sp>
    </p:spTree>
    <p:extLst>
      <p:ext uri="{BB962C8B-B14F-4D97-AF65-F5344CB8AC3E}">
        <p14:creationId xmlns:p14="http://schemas.microsoft.com/office/powerpoint/2010/main" val="85657905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094"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1095"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96" name="Date Placeholder 3"/>
          <p:cNvSpPr>
            <a:spLocks noGrp="1"/>
          </p:cNvSpPr>
          <p:nvPr>
            <p:ph type="dt" sz="half" idx="10"/>
          </p:nvPr>
        </p:nvSpPr>
        <p:spPr/>
        <p:txBody>
          <a:bodyPr/>
          <a:lstStyle/>
          <a:p>
            <a:fld id="{30BD0AF0-7672-498B-8CBF-4B88E9F04ECB}" type="datetime1">
              <a:rPr kumimoji="1" lang="ja-JP" altLang="en-US" smtClean="0"/>
              <a:t>2022/5/29</a:t>
            </a:fld>
            <a:endParaRPr kumimoji="1" lang="ja-JP" altLang="en-US"/>
          </a:p>
        </p:txBody>
      </p:sp>
      <p:sp>
        <p:nvSpPr>
          <p:cNvPr id="1097" name="Footer Placeholder 4"/>
          <p:cNvSpPr>
            <a:spLocks noGrp="1"/>
          </p:cNvSpPr>
          <p:nvPr>
            <p:ph type="ftr" sz="quarter" idx="11"/>
          </p:nvPr>
        </p:nvSpPr>
        <p:spPr/>
        <p:txBody>
          <a:bodyPr/>
          <a:lstStyle/>
          <a:p>
            <a:endParaRPr kumimoji="1" lang="ja-JP" altLang="en-US"/>
          </a:p>
        </p:txBody>
      </p:sp>
      <p:sp>
        <p:nvSpPr>
          <p:cNvPr id="1098" name="Slide Number Placeholder 5"/>
          <p:cNvSpPr>
            <a:spLocks noGrp="1"/>
          </p:cNvSpPr>
          <p:nvPr>
            <p:ph type="sldNum" sz="quarter" idx="12"/>
          </p:nvPr>
        </p:nvSpPr>
        <p:spPr/>
        <p:txBody>
          <a:bodyPr/>
          <a:lstStyle/>
          <a:p>
            <a:fld id="{086EFFCB-A5BA-4DA2-B9F2-C9B8559729DD}" type="slidenum">
              <a:rPr kumimoji="1" lang="ja-JP" altLang="en-US" smtClean="0"/>
              <a:t>‹#›</a:t>
            </a:fld>
            <a:endParaRPr kumimoji="1" lang="ja-JP" altLang="en-US"/>
          </a:p>
        </p:txBody>
      </p:sp>
    </p:spTree>
    <p:extLst>
      <p:ext uri="{BB962C8B-B14F-4D97-AF65-F5344CB8AC3E}">
        <p14:creationId xmlns:p14="http://schemas.microsoft.com/office/powerpoint/2010/main" val="410094793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37" name="Title 1"/>
          <p:cNvSpPr>
            <a:spLocks noGrp="1"/>
          </p:cNvSpPr>
          <p:nvPr>
            <p:ph type="title"/>
          </p:nvPr>
        </p:nvSpPr>
        <p:spPr/>
        <p:txBody>
          <a:bodyPr/>
          <a:lstStyle/>
          <a:p>
            <a:r>
              <a:rPr lang="ja-JP" altLang="en-US" smtClean="0"/>
              <a:t>マスター タイトルの書式設定</a:t>
            </a:r>
            <a:endParaRPr lang="en-US" dirty="0"/>
          </a:p>
        </p:txBody>
      </p:sp>
      <p:sp>
        <p:nvSpPr>
          <p:cNvPr id="1038"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39" name="Date Placeholder 3"/>
          <p:cNvSpPr>
            <a:spLocks noGrp="1"/>
          </p:cNvSpPr>
          <p:nvPr>
            <p:ph type="dt" sz="half" idx="10"/>
          </p:nvPr>
        </p:nvSpPr>
        <p:spPr/>
        <p:txBody>
          <a:bodyPr/>
          <a:lstStyle/>
          <a:p>
            <a:fld id="{E0A963BC-E3E5-40DA-B0BF-0827B86E5F79}" type="datetime1">
              <a:rPr kumimoji="1" lang="ja-JP" altLang="en-US" smtClean="0"/>
              <a:t>2022/5/29</a:t>
            </a:fld>
            <a:endParaRPr kumimoji="1" lang="ja-JP" altLang="en-US"/>
          </a:p>
        </p:txBody>
      </p:sp>
      <p:sp>
        <p:nvSpPr>
          <p:cNvPr id="1040" name="Footer Placeholder 4"/>
          <p:cNvSpPr>
            <a:spLocks noGrp="1"/>
          </p:cNvSpPr>
          <p:nvPr>
            <p:ph type="ftr" sz="quarter" idx="11"/>
          </p:nvPr>
        </p:nvSpPr>
        <p:spPr/>
        <p:txBody>
          <a:bodyPr/>
          <a:lstStyle/>
          <a:p>
            <a:endParaRPr kumimoji="1" lang="ja-JP" altLang="en-US"/>
          </a:p>
        </p:txBody>
      </p:sp>
      <p:sp>
        <p:nvSpPr>
          <p:cNvPr id="1041" name="Slide Number Placeholder 5"/>
          <p:cNvSpPr>
            <a:spLocks noGrp="1"/>
          </p:cNvSpPr>
          <p:nvPr>
            <p:ph type="sldNum" sz="quarter" idx="12"/>
          </p:nvPr>
        </p:nvSpPr>
        <p:spPr/>
        <p:txBody>
          <a:bodyPr/>
          <a:lstStyle/>
          <a:p>
            <a:fld id="{086EFFCB-A5BA-4DA2-B9F2-C9B8559729DD}" type="slidenum">
              <a:rPr kumimoji="1" lang="ja-JP" altLang="en-US" smtClean="0"/>
              <a:t>‹#›</a:t>
            </a:fld>
            <a:endParaRPr kumimoji="1" lang="ja-JP" altLang="en-US"/>
          </a:p>
        </p:txBody>
      </p:sp>
    </p:spTree>
    <p:extLst>
      <p:ext uri="{BB962C8B-B14F-4D97-AF65-F5344CB8AC3E}">
        <p14:creationId xmlns:p14="http://schemas.microsoft.com/office/powerpoint/2010/main" val="425873021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43"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1044"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1045" name="Date Placeholder 3"/>
          <p:cNvSpPr>
            <a:spLocks noGrp="1"/>
          </p:cNvSpPr>
          <p:nvPr>
            <p:ph type="dt" sz="half" idx="10"/>
          </p:nvPr>
        </p:nvSpPr>
        <p:spPr/>
        <p:txBody>
          <a:bodyPr/>
          <a:lstStyle/>
          <a:p>
            <a:fld id="{0C43C414-DCDD-4B8B-9E36-725EF8021B03}" type="datetime1">
              <a:rPr kumimoji="1" lang="ja-JP" altLang="en-US" smtClean="0"/>
              <a:t>2022/5/29</a:t>
            </a:fld>
            <a:endParaRPr kumimoji="1" lang="ja-JP" altLang="en-US"/>
          </a:p>
        </p:txBody>
      </p:sp>
      <p:sp>
        <p:nvSpPr>
          <p:cNvPr id="1046" name="Footer Placeholder 4"/>
          <p:cNvSpPr>
            <a:spLocks noGrp="1"/>
          </p:cNvSpPr>
          <p:nvPr>
            <p:ph type="ftr" sz="quarter" idx="11"/>
          </p:nvPr>
        </p:nvSpPr>
        <p:spPr/>
        <p:txBody>
          <a:bodyPr/>
          <a:lstStyle/>
          <a:p>
            <a:endParaRPr kumimoji="1" lang="ja-JP" altLang="en-US"/>
          </a:p>
        </p:txBody>
      </p:sp>
      <p:sp>
        <p:nvSpPr>
          <p:cNvPr id="1047" name="Slide Number Placeholder 5"/>
          <p:cNvSpPr>
            <a:spLocks noGrp="1"/>
          </p:cNvSpPr>
          <p:nvPr>
            <p:ph type="sldNum" sz="quarter" idx="12"/>
          </p:nvPr>
        </p:nvSpPr>
        <p:spPr/>
        <p:txBody>
          <a:bodyPr/>
          <a:lstStyle/>
          <a:p>
            <a:fld id="{086EFFCB-A5BA-4DA2-B9F2-C9B8559729DD}" type="slidenum">
              <a:rPr kumimoji="1" lang="ja-JP" altLang="en-US" smtClean="0"/>
              <a:t>‹#›</a:t>
            </a:fld>
            <a:endParaRPr kumimoji="1" lang="ja-JP" altLang="en-US"/>
          </a:p>
        </p:txBody>
      </p:sp>
    </p:spTree>
    <p:extLst>
      <p:ext uri="{BB962C8B-B14F-4D97-AF65-F5344CB8AC3E}">
        <p14:creationId xmlns:p14="http://schemas.microsoft.com/office/powerpoint/2010/main" val="370035462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49" name="Title 1"/>
          <p:cNvSpPr>
            <a:spLocks noGrp="1"/>
          </p:cNvSpPr>
          <p:nvPr>
            <p:ph type="title"/>
          </p:nvPr>
        </p:nvSpPr>
        <p:spPr/>
        <p:txBody>
          <a:bodyPr/>
          <a:lstStyle/>
          <a:p>
            <a:r>
              <a:rPr lang="ja-JP" altLang="en-US" smtClean="0"/>
              <a:t>マスター タイトルの書式設定</a:t>
            </a:r>
            <a:endParaRPr lang="en-US" dirty="0"/>
          </a:p>
        </p:txBody>
      </p:sp>
      <p:sp>
        <p:nvSpPr>
          <p:cNvPr id="1050"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51"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52" name="Date Placeholder 4"/>
          <p:cNvSpPr>
            <a:spLocks noGrp="1"/>
          </p:cNvSpPr>
          <p:nvPr>
            <p:ph type="dt" sz="half" idx="10"/>
          </p:nvPr>
        </p:nvSpPr>
        <p:spPr/>
        <p:txBody>
          <a:bodyPr/>
          <a:lstStyle/>
          <a:p>
            <a:fld id="{955E5313-5013-4139-8E89-859EF762B245}" type="datetime1">
              <a:rPr kumimoji="1" lang="ja-JP" altLang="en-US" smtClean="0"/>
              <a:t>2022/5/29</a:t>
            </a:fld>
            <a:endParaRPr kumimoji="1" lang="ja-JP" altLang="en-US"/>
          </a:p>
        </p:txBody>
      </p:sp>
      <p:sp>
        <p:nvSpPr>
          <p:cNvPr id="1053" name="Footer Placeholder 5"/>
          <p:cNvSpPr>
            <a:spLocks noGrp="1"/>
          </p:cNvSpPr>
          <p:nvPr>
            <p:ph type="ftr" sz="quarter" idx="11"/>
          </p:nvPr>
        </p:nvSpPr>
        <p:spPr/>
        <p:txBody>
          <a:bodyPr/>
          <a:lstStyle/>
          <a:p>
            <a:endParaRPr kumimoji="1" lang="ja-JP" altLang="en-US"/>
          </a:p>
        </p:txBody>
      </p:sp>
      <p:sp>
        <p:nvSpPr>
          <p:cNvPr id="1054" name="Slide Number Placeholder 6"/>
          <p:cNvSpPr>
            <a:spLocks noGrp="1"/>
          </p:cNvSpPr>
          <p:nvPr>
            <p:ph type="sldNum" sz="quarter" idx="12"/>
          </p:nvPr>
        </p:nvSpPr>
        <p:spPr/>
        <p:txBody>
          <a:bodyPr/>
          <a:lstStyle/>
          <a:p>
            <a:fld id="{086EFFCB-A5BA-4DA2-B9F2-C9B8559729DD}" type="slidenum">
              <a:rPr kumimoji="1" lang="ja-JP" altLang="en-US" smtClean="0"/>
              <a:t>‹#›</a:t>
            </a:fld>
            <a:endParaRPr kumimoji="1" lang="ja-JP" altLang="en-US"/>
          </a:p>
        </p:txBody>
      </p:sp>
    </p:spTree>
    <p:extLst>
      <p:ext uri="{BB962C8B-B14F-4D97-AF65-F5344CB8AC3E}">
        <p14:creationId xmlns:p14="http://schemas.microsoft.com/office/powerpoint/2010/main" val="30754056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56"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1057"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058"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59"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060"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61" name="Date Placeholder 6"/>
          <p:cNvSpPr>
            <a:spLocks noGrp="1"/>
          </p:cNvSpPr>
          <p:nvPr>
            <p:ph type="dt" sz="half" idx="10"/>
          </p:nvPr>
        </p:nvSpPr>
        <p:spPr/>
        <p:txBody>
          <a:bodyPr/>
          <a:lstStyle/>
          <a:p>
            <a:fld id="{37688D2C-59EE-4913-8814-9C6E0CD3AFF8}" type="datetime1">
              <a:rPr kumimoji="1" lang="ja-JP" altLang="en-US" smtClean="0"/>
              <a:t>2022/5/29</a:t>
            </a:fld>
            <a:endParaRPr kumimoji="1" lang="ja-JP" altLang="en-US"/>
          </a:p>
        </p:txBody>
      </p:sp>
      <p:sp>
        <p:nvSpPr>
          <p:cNvPr id="1062" name="Footer Placeholder 7"/>
          <p:cNvSpPr>
            <a:spLocks noGrp="1"/>
          </p:cNvSpPr>
          <p:nvPr>
            <p:ph type="ftr" sz="quarter" idx="11"/>
          </p:nvPr>
        </p:nvSpPr>
        <p:spPr/>
        <p:txBody>
          <a:bodyPr/>
          <a:lstStyle/>
          <a:p>
            <a:endParaRPr kumimoji="1" lang="ja-JP" altLang="en-US"/>
          </a:p>
        </p:txBody>
      </p:sp>
      <p:sp>
        <p:nvSpPr>
          <p:cNvPr id="1063" name="Slide Number Placeholder 8"/>
          <p:cNvSpPr>
            <a:spLocks noGrp="1"/>
          </p:cNvSpPr>
          <p:nvPr>
            <p:ph type="sldNum" sz="quarter" idx="12"/>
          </p:nvPr>
        </p:nvSpPr>
        <p:spPr/>
        <p:txBody>
          <a:bodyPr/>
          <a:lstStyle/>
          <a:p>
            <a:fld id="{086EFFCB-A5BA-4DA2-B9F2-C9B8559729DD}" type="slidenum">
              <a:rPr kumimoji="1" lang="ja-JP" altLang="en-US" smtClean="0"/>
              <a:t>‹#›</a:t>
            </a:fld>
            <a:endParaRPr kumimoji="1" lang="ja-JP" altLang="en-US"/>
          </a:p>
        </p:txBody>
      </p:sp>
    </p:spTree>
    <p:extLst>
      <p:ext uri="{BB962C8B-B14F-4D97-AF65-F5344CB8AC3E}">
        <p14:creationId xmlns:p14="http://schemas.microsoft.com/office/powerpoint/2010/main" val="421519248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65" name="Title 1"/>
          <p:cNvSpPr>
            <a:spLocks noGrp="1"/>
          </p:cNvSpPr>
          <p:nvPr>
            <p:ph type="title"/>
          </p:nvPr>
        </p:nvSpPr>
        <p:spPr/>
        <p:txBody>
          <a:bodyPr/>
          <a:lstStyle/>
          <a:p>
            <a:r>
              <a:rPr lang="ja-JP" altLang="en-US" smtClean="0"/>
              <a:t>マスター タイトルの書式設定</a:t>
            </a:r>
            <a:endParaRPr lang="en-US" dirty="0"/>
          </a:p>
        </p:txBody>
      </p:sp>
      <p:sp>
        <p:nvSpPr>
          <p:cNvPr id="1066" name="Date Placeholder 2"/>
          <p:cNvSpPr>
            <a:spLocks noGrp="1"/>
          </p:cNvSpPr>
          <p:nvPr>
            <p:ph type="dt" sz="half" idx="10"/>
          </p:nvPr>
        </p:nvSpPr>
        <p:spPr/>
        <p:txBody>
          <a:bodyPr/>
          <a:lstStyle/>
          <a:p>
            <a:fld id="{B69E42DD-A7F7-42B6-A732-3FFD62FB67F1}" type="datetime1">
              <a:rPr kumimoji="1" lang="ja-JP" altLang="en-US" smtClean="0"/>
              <a:t>2022/5/29</a:t>
            </a:fld>
            <a:endParaRPr kumimoji="1" lang="ja-JP" altLang="en-US"/>
          </a:p>
        </p:txBody>
      </p:sp>
      <p:sp>
        <p:nvSpPr>
          <p:cNvPr id="1067" name="Footer Placeholder 3"/>
          <p:cNvSpPr>
            <a:spLocks noGrp="1"/>
          </p:cNvSpPr>
          <p:nvPr>
            <p:ph type="ftr" sz="quarter" idx="11"/>
          </p:nvPr>
        </p:nvSpPr>
        <p:spPr/>
        <p:txBody>
          <a:bodyPr/>
          <a:lstStyle/>
          <a:p>
            <a:endParaRPr kumimoji="1" lang="ja-JP" altLang="en-US"/>
          </a:p>
        </p:txBody>
      </p:sp>
      <p:sp>
        <p:nvSpPr>
          <p:cNvPr id="1068" name="Slide Number Placeholder 4"/>
          <p:cNvSpPr>
            <a:spLocks noGrp="1"/>
          </p:cNvSpPr>
          <p:nvPr>
            <p:ph type="sldNum" sz="quarter" idx="12"/>
          </p:nvPr>
        </p:nvSpPr>
        <p:spPr/>
        <p:txBody>
          <a:bodyPr/>
          <a:lstStyle/>
          <a:p>
            <a:fld id="{086EFFCB-A5BA-4DA2-B9F2-C9B8559729DD}" type="slidenum">
              <a:rPr kumimoji="1" lang="ja-JP" altLang="en-US" smtClean="0"/>
              <a:t>‹#›</a:t>
            </a:fld>
            <a:endParaRPr kumimoji="1" lang="ja-JP" altLang="en-US"/>
          </a:p>
        </p:txBody>
      </p:sp>
    </p:spTree>
    <p:extLst>
      <p:ext uri="{BB962C8B-B14F-4D97-AF65-F5344CB8AC3E}">
        <p14:creationId xmlns:p14="http://schemas.microsoft.com/office/powerpoint/2010/main" val="383179516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70" name="Date Placeholder 1"/>
          <p:cNvSpPr>
            <a:spLocks noGrp="1"/>
          </p:cNvSpPr>
          <p:nvPr>
            <p:ph type="dt" sz="half" idx="10"/>
          </p:nvPr>
        </p:nvSpPr>
        <p:spPr/>
        <p:txBody>
          <a:bodyPr/>
          <a:lstStyle/>
          <a:p>
            <a:fld id="{17CC7FE5-2CD9-4653-BC46-7A837B8017ED}" type="datetime1">
              <a:rPr kumimoji="1" lang="ja-JP" altLang="en-US" smtClean="0"/>
              <a:t>2022/5/29</a:t>
            </a:fld>
            <a:endParaRPr kumimoji="1" lang="ja-JP" altLang="en-US"/>
          </a:p>
        </p:txBody>
      </p:sp>
      <p:sp>
        <p:nvSpPr>
          <p:cNvPr id="1071" name="Footer Placeholder 2"/>
          <p:cNvSpPr>
            <a:spLocks noGrp="1"/>
          </p:cNvSpPr>
          <p:nvPr>
            <p:ph type="ftr" sz="quarter" idx="11"/>
          </p:nvPr>
        </p:nvSpPr>
        <p:spPr/>
        <p:txBody>
          <a:bodyPr/>
          <a:lstStyle/>
          <a:p>
            <a:endParaRPr kumimoji="1" lang="ja-JP" altLang="en-US"/>
          </a:p>
        </p:txBody>
      </p:sp>
      <p:sp>
        <p:nvSpPr>
          <p:cNvPr id="1072" name="Slide Number Placeholder 3"/>
          <p:cNvSpPr>
            <a:spLocks noGrp="1"/>
          </p:cNvSpPr>
          <p:nvPr>
            <p:ph type="sldNum" sz="quarter" idx="12"/>
          </p:nvPr>
        </p:nvSpPr>
        <p:spPr/>
        <p:txBody>
          <a:bodyPr/>
          <a:lstStyle/>
          <a:p>
            <a:fld id="{086EFFCB-A5BA-4DA2-B9F2-C9B8559729DD}" type="slidenum">
              <a:rPr kumimoji="1" lang="ja-JP" altLang="en-US" smtClean="0"/>
              <a:t>‹#›</a:t>
            </a:fld>
            <a:endParaRPr kumimoji="1" lang="ja-JP" altLang="en-US"/>
          </a:p>
        </p:txBody>
      </p:sp>
    </p:spTree>
    <p:extLst>
      <p:ext uri="{BB962C8B-B14F-4D97-AF65-F5344CB8AC3E}">
        <p14:creationId xmlns:p14="http://schemas.microsoft.com/office/powerpoint/2010/main" val="15327835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074"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1075"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76"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1077" name="Date Placeholder 4"/>
          <p:cNvSpPr>
            <a:spLocks noGrp="1"/>
          </p:cNvSpPr>
          <p:nvPr>
            <p:ph type="dt" sz="half" idx="10"/>
          </p:nvPr>
        </p:nvSpPr>
        <p:spPr/>
        <p:txBody>
          <a:bodyPr/>
          <a:lstStyle/>
          <a:p>
            <a:fld id="{88860DB8-0E6A-4932-8E91-094687E769E7}" type="datetime1">
              <a:rPr kumimoji="1" lang="ja-JP" altLang="en-US" smtClean="0"/>
              <a:t>2022/5/29</a:t>
            </a:fld>
            <a:endParaRPr kumimoji="1" lang="ja-JP" altLang="en-US"/>
          </a:p>
        </p:txBody>
      </p:sp>
      <p:sp>
        <p:nvSpPr>
          <p:cNvPr id="1078" name="Footer Placeholder 5"/>
          <p:cNvSpPr>
            <a:spLocks noGrp="1"/>
          </p:cNvSpPr>
          <p:nvPr>
            <p:ph type="ftr" sz="quarter" idx="11"/>
          </p:nvPr>
        </p:nvSpPr>
        <p:spPr/>
        <p:txBody>
          <a:bodyPr/>
          <a:lstStyle/>
          <a:p>
            <a:endParaRPr kumimoji="1" lang="ja-JP" altLang="en-US"/>
          </a:p>
        </p:txBody>
      </p:sp>
      <p:sp>
        <p:nvSpPr>
          <p:cNvPr id="1079" name="Slide Number Placeholder 6"/>
          <p:cNvSpPr>
            <a:spLocks noGrp="1"/>
          </p:cNvSpPr>
          <p:nvPr>
            <p:ph type="sldNum" sz="quarter" idx="12"/>
          </p:nvPr>
        </p:nvSpPr>
        <p:spPr/>
        <p:txBody>
          <a:bodyPr/>
          <a:lstStyle/>
          <a:p>
            <a:fld id="{086EFFCB-A5BA-4DA2-B9F2-C9B8559729DD}" type="slidenum">
              <a:rPr kumimoji="1" lang="ja-JP" altLang="en-US" smtClean="0"/>
              <a:t>‹#›</a:t>
            </a:fld>
            <a:endParaRPr kumimoji="1" lang="ja-JP" altLang="en-US"/>
          </a:p>
        </p:txBody>
      </p:sp>
    </p:spTree>
    <p:extLst>
      <p:ext uri="{BB962C8B-B14F-4D97-AF65-F5344CB8AC3E}">
        <p14:creationId xmlns:p14="http://schemas.microsoft.com/office/powerpoint/2010/main" val="258756725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081"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1082"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1083"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1084" name="Date Placeholder 4"/>
          <p:cNvSpPr>
            <a:spLocks noGrp="1"/>
          </p:cNvSpPr>
          <p:nvPr>
            <p:ph type="dt" sz="half" idx="10"/>
          </p:nvPr>
        </p:nvSpPr>
        <p:spPr/>
        <p:txBody>
          <a:bodyPr/>
          <a:lstStyle/>
          <a:p>
            <a:fld id="{6A83D9DA-00AA-44A5-A2C0-BCA75D1986DC}" type="datetime1">
              <a:rPr kumimoji="1" lang="ja-JP" altLang="en-US" smtClean="0"/>
              <a:t>2022/5/29</a:t>
            </a:fld>
            <a:endParaRPr kumimoji="1" lang="ja-JP" altLang="en-US"/>
          </a:p>
        </p:txBody>
      </p:sp>
      <p:sp>
        <p:nvSpPr>
          <p:cNvPr id="1085" name="Footer Placeholder 5"/>
          <p:cNvSpPr>
            <a:spLocks noGrp="1"/>
          </p:cNvSpPr>
          <p:nvPr>
            <p:ph type="ftr" sz="quarter" idx="11"/>
          </p:nvPr>
        </p:nvSpPr>
        <p:spPr/>
        <p:txBody>
          <a:bodyPr/>
          <a:lstStyle/>
          <a:p>
            <a:endParaRPr kumimoji="1" lang="ja-JP" altLang="en-US"/>
          </a:p>
        </p:txBody>
      </p:sp>
      <p:sp>
        <p:nvSpPr>
          <p:cNvPr id="1086" name="Slide Number Placeholder 6"/>
          <p:cNvSpPr>
            <a:spLocks noGrp="1"/>
          </p:cNvSpPr>
          <p:nvPr>
            <p:ph type="sldNum" sz="quarter" idx="12"/>
          </p:nvPr>
        </p:nvSpPr>
        <p:spPr/>
        <p:txBody>
          <a:bodyPr/>
          <a:lstStyle/>
          <a:p>
            <a:fld id="{086EFFCB-A5BA-4DA2-B9F2-C9B8559729DD}" type="slidenum">
              <a:rPr kumimoji="1" lang="ja-JP" altLang="en-US" smtClean="0"/>
              <a:t>‹#›</a:t>
            </a:fld>
            <a:endParaRPr kumimoji="1" lang="ja-JP" altLang="en-US"/>
          </a:p>
        </p:txBody>
      </p:sp>
    </p:spTree>
    <p:extLst>
      <p:ext uri="{BB962C8B-B14F-4D97-AF65-F5344CB8AC3E}">
        <p14:creationId xmlns:p14="http://schemas.microsoft.com/office/powerpoint/2010/main" val="457900501"/>
      </p:ext>
    </p:extLst>
  </p:cSld>
  <p:clrMapOvr>
    <a:masterClrMapping/>
  </p:clrMapOvr>
  <p:hf hdr="0" ftr="0" dt="0"/>
</p:sldLayout>
</file>

<file path=ppt/slideMasters/_rels/slideMaster1.xml.rels>&#65279;<?xml version="1.0" encoding="utf-8"?><Relationships xmlns="http://schemas.openxmlformats.org/package/2006/relationships"><Relationship Type="http://schemas.openxmlformats.org/officeDocument/2006/relationships/slideLayout" Target="../slideLayouts/slideLayout1.xml" Id="rId1" /><Relationship Type="http://schemas.openxmlformats.org/officeDocument/2006/relationships/slideLayout" Target="../slideLayouts/slideLayout2.xml" Id="rId2" /><Relationship Type="http://schemas.openxmlformats.org/officeDocument/2006/relationships/slideLayout" Target="../slideLayouts/slideLayout3.xml" Id="rId3" /><Relationship Type="http://schemas.openxmlformats.org/officeDocument/2006/relationships/slideLayout" Target="../slideLayouts/slideLayout4.xml" Id="rId4" /><Relationship Type="http://schemas.openxmlformats.org/officeDocument/2006/relationships/slideLayout" Target="../slideLayouts/slideLayout5.xml" Id="rId5" /><Relationship Type="http://schemas.openxmlformats.org/officeDocument/2006/relationships/slideLayout" Target="../slideLayouts/slideLayout6.xml" Id="rId6" /><Relationship Type="http://schemas.openxmlformats.org/officeDocument/2006/relationships/slideLayout" Target="../slideLayouts/slideLayout7.xml" Id="rId7" /><Relationship Type="http://schemas.openxmlformats.org/officeDocument/2006/relationships/slideLayout" Target="../slideLayouts/slideLayout8.xml" Id="rId8" /><Relationship Type="http://schemas.openxmlformats.org/officeDocument/2006/relationships/slideLayout" Target="../slideLayouts/slideLayout9.xml" Id="rId9" /><Relationship Type="http://schemas.openxmlformats.org/officeDocument/2006/relationships/slideLayout" Target="../slideLayouts/slideLayout10.xml" Id="rId10" /><Relationship Type="http://schemas.openxmlformats.org/officeDocument/2006/relationships/slideLayout" Target="../slideLayouts/slideLayout11.xml" Id="rId11" /><Relationship Type="http://schemas.openxmlformats.org/officeDocument/2006/relationships/theme" Target="../theme/theme1.xml" Id="rId12"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0" name=""/>
        <p:cNvGrpSpPr/>
        <p:nvPr/>
      </p:nvGrpSpPr>
      <p:grpSpPr>
        <a:xfrm>
          <a:off x="0" y="0"/>
          <a:ext cx="0" cy="0"/>
          <a:chOff x="0" y="0"/>
          <a:chExt cx="0" cy="0"/>
        </a:xfrm>
      </p:grpSpPr>
      <p:sp>
        <p:nvSpPr>
          <p:cNvPr id="1025"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1026"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2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BF2023-1465-4A6D-B76A-97DACB5E6218}" type="datetime1">
              <a:rPr kumimoji="1" lang="ja-JP" altLang="en-US" smtClean="0"/>
              <a:t>2022/5/29</a:t>
            </a:fld>
            <a:endParaRPr kumimoji="1" lang="ja-JP" altLang="en-US"/>
          </a:p>
        </p:txBody>
      </p:sp>
      <p:sp>
        <p:nvSpPr>
          <p:cNvPr id="102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02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6EFFCB-A5BA-4DA2-B9F2-C9B8559729DD}" type="slidenum">
              <a:rPr kumimoji="1" lang="ja-JP" altLang="en-US" smtClean="0"/>
              <a:t>‹#›</a:t>
            </a:fld>
            <a:endParaRPr kumimoji="1" lang="ja-JP" altLang="en-US"/>
          </a:p>
        </p:txBody>
      </p:sp>
    </p:spTree>
    <p:extLst>
      <p:ext uri="{BB962C8B-B14F-4D97-AF65-F5344CB8AC3E}">
        <p14:creationId xmlns:p14="http://schemas.microsoft.com/office/powerpoint/2010/main" val="1387368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image" Target="../media/image1.png" Id="rId1" /><Relationship Type="http://schemas.openxmlformats.org/officeDocument/2006/relationships/slideLayout" Target="../slideLayouts/slideLayout1.xml" Id="rId2" /></Relationships>
</file>

<file path=ppt/slides/_rels/slide10.xml.rels>&#65279;<?xml version="1.0" encoding="utf-8"?><Relationships xmlns="http://schemas.openxmlformats.org/package/2006/relationships"><Relationship Type="http://schemas.openxmlformats.org/officeDocument/2006/relationships/image" Target="../media/image9.png" Id="rId1" /><Relationship Type="http://schemas.openxmlformats.org/officeDocument/2006/relationships/image" Target="../media/image10.png" Id="rId2" /><Relationship Type="http://schemas.openxmlformats.org/officeDocument/2006/relationships/slideLayout" Target="../slideLayouts/slideLayout2.xml" Id="rId3" /></Relationships>
</file>

<file path=ppt/slides/_rels/slide11.xml.rels>&#65279;<?xml version="1.0" encoding="utf-8"?><Relationships xmlns="http://schemas.openxmlformats.org/package/2006/relationships"><Relationship Type="http://schemas.openxmlformats.org/officeDocument/2006/relationships/slideLayout" Target="../slideLayouts/slideLayout2.xml" Id="rId1" /></Relationships>
</file>

<file path=ppt/slides/_rels/slide12.xml.rels>&#65279;<?xml version="1.0" encoding="utf-8"?><Relationships xmlns="http://schemas.openxmlformats.org/package/2006/relationships"><Relationship Type="http://schemas.openxmlformats.org/officeDocument/2006/relationships/slideLayout" Target="../slideLayouts/slideLayout2.xml" Id="rId1" /></Relationships>
</file>

<file path=ppt/slides/_rels/slide13.xml.rels>&#65279;<?xml version="1.0" encoding="utf-8"?><Relationships xmlns="http://schemas.openxmlformats.org/package/2006/relationships"><Relationship Type="http://schemas.openxmlformats.org/officeDocument/2006/relationships/slideLayout" Target="../slideLayouts/slideLayout2.xml" Id="rId1" /></Relationships>
</file>

<file path=ppt/slides/_rels/slide14.xml.rels>&#65279;<?xml version="1.0" encoding="utf-8"?><Relationships xmlns="http://schemas.openxmlformats.org/package/2006/relationships"><Relationship Type="http://schemas.openxmlformats.org/officeDocument/2006/relationships/slideLayout" Target="../slideLayouts/slideLayout2.xml" Id="rId1" /></Relationships>
</file>

<file path=ppt/slides/_rels/slide15.xml.rels>&#65279;<?xml version="1.0" encoding="utf-8"?><Relationships xmlns="http://schemas.openxmlformats.org/package/2006/relationships"><Relationship Type="http://schemas.openxmlformats.org/officeDocument/2006/relationships/slideLayout" Target="../slideLayouts/slideLayout2.xml" Id="rId1" /></Relationships>
</file>

<file path=ppt/slides/_rels/slide16.xml.rels>&#65279;<?xml version="1.0" encoding="utf-8"?><Relationships xmlns="http://schemas.openxmlformats.org/package/2006/relationships"><Relationship Type="http://schemas.openxmlformats.org/officeDocument/2006/relationships/image" Target="../media/image11.jpeg" Id="rId1" /><Relationship Type="http://schemas.openxmlformats.org/officeDocument/2006/relationships/slideLayout" Target="../slideLayouts/slideLayout2.xml" Id="rId2" /></Relationships>
</file>

<file path=ppt/slides/_rels/slide17.xml.rels>&#65279;<?xml version="1.0" encoding="utf-8"?><Relationships xmlns="http://schemas.openxmlformats.org/package/2006/relationships"><Relationship Type="http://schemas.openxmlformats.org/officeDocument/2006/relationships/image" Target="../media/image12.jpeg" Id="rId1" /><Relationship Type="http://schemas.openxmlformats.org/officeDocument/2006/relationships/image" Target="../media/image13.jpeg" Id="rId2" /><Relationship Type="http://schemas.openxmlformats.org/officeDocument/2006/relationships/slideLayout" Target="../slideLayouts/slideLayout2.xml" Id="rId3" /></Relationships>
</file>

<file path=ppt/slides/_rels/slide2.xml.rels>&#65279;<?xml version="1.0" encoding="utf-8"?><Relationships xmlns="http://schemas.openxmlformats.org/package/2006/relationships"><Relationship Type="http://schemas.openxmlformats.org/officeDocument/2006/relationships/slideLayout" Target="../slideLayouts/slideLayout2.xml" Id="rId1" /><Relationship Type="http://schemas.openxmlformats.org/officeDocument/2006/relationships/notesSlide" Target="../notesSlides/notesSlide1.xml" Id="rId2" /></Relationships>
</file>

<file path=ppt/slides/_rels/slide3.xml.rels>&#65279;<?xml version="1.0" encoding="utf-8"?><Relationships xmlns="http://schemas.openxmlformats.org/package/2006/relationships"><Relationship Type="http://schemas.openxmlformats.org/officeDocument/2006/relationships/image" Target="../media/image2.jpeg" Id="rId1" /><Relationship Type="http://schemas.openxmlformats.org/officeDocument/2006/relationships/slideLayout" Target="../slideLayouts/slideLayout2.xml" Id="rId2" /></Relationships>
</file>

<file path=ppt/slides/_rels/slide4.xml.rels>&#65279;<?xml version="1.0" encoding="utf-8"?><Relationships xmlns="http://schemas.openxmlformats.org/package/2006/relationships"><Relationship Type="http://schemas.openxmlformats.org/officeDocument/2006/relationships/image" Target="../media/image3.jpeg" Id="rId1" /><Relationship Type="http://schemas.openxmlformats.org/officeDocument/2006/relationships/slideLayout" Target="../slideLayouts/slideLayout2.xml" Id="rId2" /></Relationships>
</file>

<file path=ppt/slides/_rels/slide5.xml.rels>&#65279;<?xml version="1.0" encoding="utf-8"?><Relationships xmlns="http://schemas.openxmlformats.org/package/2006/relationships"><Relationship Type="http://schemas.openxmlformats.org/officeDocument/2006/relationships/image" Target="../media/image4.jpeg" Id="rId1" /><Relationship Type="http://schemas.openxmlformats.org/officeDocument/2006/relationships/image" Target="../media/image5.jpeg" Id="rId2" /><Relationship Type="http://schemas.openxmlformats.org/officeDocument/2006/relationships/slideLayout" Target="../slideLayouts/slideLayout2.xml" Id="rId3" /></Relationships>
</file>

<file path=ppt/slides/_rels/slide6.xml.rels>&#65279;<?xml version="1.0" encoding="utf-8"?><Relationships xmlns="http://schemas.openxmlformats.org/package/2006/relationships"><Relationship Type="http://schemas.openxmlformats.org/officeDocument/2006/relationships/chart" Target="../charts/chart1.xml" Id="rId1" /><Relationship Type="http://schemas.openxmlformats.org/officeDocument/2006/relationships/image" Target="../media/image6.jpeg" Id="rId2" /><Relationship Type="http://schemas.openxmlformats.org/officeDocument/2006/relationships/chart" Target="../charts/chart2.xml" Id="rId3" /><Relationship Type="http://schemas.openxmlformats.org/officeDocument/2006/relationships/image" Target="../media/image7.jpeg" Id="rId4" /><Relationship Type="http://schemas.openxmlformats.org/officeDocument/2006/relationships/chart" Target="../charts/chart3.xml" Id="rId5" /><Relationship Type="http://schemas.openxmlformats.org/officeDocument/2006/relationships/slideLayout" Target="../slideLayouts/slideLayout2.xml" Id="rId6" /></Relationships>
</file>

<file path=ppt/slides/_rels/slide7.xml.rels>&#65279;<?xml version="1.0" encoding="utf-8"?><Relationships xmlns="http://schemas.openxmlformats.org/package/2006/relationships"><Relationship Type="http://schemas.openxmlformats.org/officeDocument/2006/relationships/slideLayout" Target="../slideLayouts/slideLayout2.xml" Id="rId1" /><Relationship Type="http://schemas.openxmlformats.org/officeDocument/2006/relationships/notesSlide" Target="../notesSlides/notesSlide2.xml" Id="rId2" /></Relationships>
</file>

<file path=ppt/slides/_rels/slide8.xml.rels>&#65279;<?xml version="1.0" encoding="utf-8"?><Relationships xmlns="http://schemas.openxmlformats.org/package/2006/relationships"><Relationship Type="http://schemas.openxmlformats.org/officeDocument/2006/relationships/slideLayout" Target="../slideLayouts/slideLayout2.xml" Id="rId1" /></Relationships>
</file>

<file path=ppt/slides/_rels/slide9.xml.rels>&#65279;<?xml version="1.0" encoding="utf-8"?><Relationships xmlns="http://schemas.openxmlformats.org/package/2006/relationships"><Relationship Type="http://schemas.openxmlformats.org/officeDocument/2006/relationships/image" Target="../media/image8.jpeg" Id="rId1" /><Relationship Type="http://schemas.openxmlformats.org/officeDocument/2006/relationships/slideLayout" Target="../slideLayouts/slideLayout2.xml" Id="rId2"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07" name="四角形 103"/>
          <p:cNvSpPr>
            <a:spLocks noGrp="1"/>
          </p:cNvSpPr>
          <p:nvPr>
            <p:ph type="ctrTitle"/>
          </p:nvPr>
        </p:nvSpPr>
        <p:spPr>
          <a:xfrm>
            <a:off x="596066" y="1719994"/>
            <a:ext cx="7951869" cy="808205"/>
          </a:xfrm>
          <a:prstGeom prst="rect">
            <a:avLst/>
          </a:prstGeom>
        </p:spPr>
        <p:txBody>
          <a:bodyPr anchor="ctr" anchorCtr="0">
            <a:normAutofit/>
          </a:bodyPr>
          <a:lstStyle/>
          <a:p>
            <a:r>
              <a:rPr kumimoji="1" lang="ja-JP" altLang="en-US" sz="3200" b="1" dirty="0">
                <a:latin typeface="Meiryo UI"/>
                <a:ea typeface="Meiryo UI"/>
              </a:rPr>
              <a:t>熊取町立学校における働き方改革の</a:t>
            </a:r>
            <a:r>
              <a:rPr kumimoji="1" lang="ja-JP" altLang="en-US" sz="3200" b="1" dirty="0" smtClean="0">
                <a:latin typeface="Meiryo UI"/>
                <a:ea typeface="Meiryo UI"/>
              </a:rPr>
              <a:t>進め方</a:t>
            </a:r>
            <a:endParaRPr kumimoji="1" lang="ja-JP" altLang="en-US" sz="3200" b="1" dirty="0">
              <a:latin typeface="Meiryo UI"/>
              <a:ea typeface="Meiryo UI"/>
            </a:endParaRPr>
          </a:p>
        </p:txBody>
      </p:sp>
      <p:sp>
        <p:nvSpPr>
          <p:cNvPr id="1108" name="四角形 104"/>
          <p:cNvSpPr>
            <a:spLocks noGrp="1"/>
          </p:cNvSpPr>
          <p:nvPr>
            <p:ph type="subTitle" idx="1"/>
          </p:nvPr>
        </p:nvSpPr>
        <p:spPr>
          <a:xfrm>
            <a:off x="2898183" y="4797796"/>
            <a:ext cx="3347634" cy="1096068"/>
          </a:xfrm>
          <a:prstGeom prst="rect">
            <a:avLst/>
          </a:prstGeom>
        </p:spPr>
        <p:txBody>
          <a:bodyPr anchor="ctr" anchorCtr="0">
            <a:normAutofit/>
          </a:bodyPr>
          <a:lstStyle/>
          <a:p>
            <a:pPr algn="dist"/>
            <a:r>
              <a:rPr kumimoji="1" lang="ja-JP" altLang="en-US" b="1">
                <a:latin typeface="Meiryo UI"/>
                <a:ea typeface="Meiryo UI"/>
              </a:rPr>
              <a:t>令和４年６月</a:t>
            </a:r>
          </a:p>
          <a:p>
            <a:pPr algn="dist"/>
            <a:r>
              <a:rPr kumimoji="1" lang="ja-JP" altLang="en-US" b="1">
                <a:latin typeface="Meiryo UI"/>
                <a:ea typeface="Meiryo UI"/>
              </a:rPr>
              <a:t>熊取町教育委員会</a:t>
            </a:r>
          </a:p>
        </p:txBody>
      </p:sp>
      <p:pic>
        <p:nvPicPr>
          <p:cNvPr id="1109" name="オブジェクト 149"/>
          <p:cNvPicPr>
            <a:picLocks noChangeAspect="1"/>
          </p:cNvPicPr>
          <p:nvPr/>
        </p:nvPicPr>
        <p:blipFill>
          <a:blip r:embed="rId1"/>
          <a:stretch>
            <a:fillRect/>
          </a:stretch>
        </p:blipFill>
        <p:spPr>
          <a:xfrm>
            <a:off x="1118893" y="3305984"/>
            <a:ext cx="1777702" cy="176327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aphicFrame>
        <p:nvGraphicFramePr>
          <p:cNvPr id="1190" name="四角形 138"/>
          <p:cNvGraphicFramePr>
            <a:graphicFrameLocks noGrp="1"/>
          </p:cNvGraphicFramePr>
          <p:nvPr/>
        </p:nvGraphicFramePr>
        <p:xfrm>
          <a:off x="110435" y="124239"/>
          <a:ext cx="8852732" cy="458640"/>
        </p:xfrm>
        <a:graphic>
          <a:graphicData uri="http://schemas.openxmlformats.org/drawingml/2006/table">
            <a:tbl>
              <a:tblPr firstRow="1" bandRow="1">
                <a:effectLst>
                  <a:outerShdw blurRad="76200" dist="12700" dir="2700000" sy="-23000" kx="-800400" algn="bl" rotWithShape="0">
                    <a:prstClr val="black">
                      <a:alpha val="20000"/>
                    </a:prstClr>
                  </a:outerShdw>
                </a:effectLst>
                <a:tableStyleId>{5C22544A-7EE6-4342-B048-85BDC9FD1C3A}</a:tableStyleId>
              </a:tblPr>
              <a:tblGrid>
                <a:gridCol w="8852732"/>
              </a:tblGrid>
              <a:tr h="441739">
                <a:tc>
                  <a:txBody>
                    <a:bodyPr/>
                    <a:lstStyle/>
                    <a:p>
                      <a:r>
                        <a:rPr kumimoji="1" lang="ja-JP" altLang="en-US" sz="2400" dirty="0">
                          <a:solidFill>
                            <a:schemeClr val="tx1"/>
                          </a:solidFill>
                          <a:latin typeface="Meiryo UI"/>
                          <a:ea typeface="Meiryo UI"/>
                        </a:rPr>
                        <a:t>Ⅳ．</a:t>
                      </a:r>
                      <a:r>
                        <a:rPr lang="ja-JP" altLang="en-US" sz="2400">
                          <a:solidFill>
                            <a:schemeClr val="tx1"/>
                          </a:solidFill>
                          <a:latin typeface="Meiryo UI"/>
                          <a:ea typeface="Meiryo UI"/>
                          <a:cs typeface="Verdana"/>
                        </a:rPr>
                        <a:t>働き方改革の進め方</a:t>
                      </a:r>
                      <a:endParaRPr kumimoji="1" lang="ja-JP" altLang="en-US" sz="2400" dirty="0">
                        <a:solidFill>
                          <a:schemeClr val="tx1"/>
                        </a:solidFill>
                        <a:latin typeface="Meiryo UI"/>
                        <a:ea typeface="Meiryo UI"/>
                      </a:endParaRPr>
                    </a:p>
                  </a:txBody>
                  <a:tcPr anchor="ctr">
                    <a:lnB w="57150" cap="flat" cmpd="sng" algn="ctr">
                      <a:solidFill>
                        <a:srgbClr val="0070C0"/>
                      </a:solidFill>
                      <a:prstDash val="solid"/>
                      <a:round/>
                      <a:headEnd type="none" w="med" len="med"/>
                      <a:tailEnd type="none" w="med" len="med"/>
                    </a:lnB>
                    <a:noFill/>
                  </a:tcPr>
                </a:tc>
              </a:tr>
            </a:tbl>
          </a:graphicData>
        </a:graphic>
      </p:graphicFrame>
      <p:sp>
        <p:nvSpPr>
          <p:cNvPr id="1191" name="テキスト 114"/>
          <p:cNvSpPr txBox="1"/>
          <p:nvPr/>
        </p:nvSpPr>
        <p:spPr>
          <a:xfrm>
            <a:off x="110439" y="1279527"/>
            <a:ext cx="8856878" cy="368439"/>
          </a:xfrm>
          <a:prstGeom prst="rect">
            <a:avLst/>
          </a:prstGeom>
        </p:spPr>
        <p:txBody>
          <a:bodyPr wrap="square">
            <a:spAutoFit/>
          </a:bodyPr>
          <a:lstStyle/>
          <a:p>
            <a:pPr marL="0" indent="0">
              <a:buNone/>
              <a:defRPr lang="ja-JP" altLang="en-US"/>
            </a:pPr>
            <a:r>
              <a:rPr lang="ja-JP" altLang="en-US" sz="1800">
                <a:latin typeface="Meiryo UI"/>
                <a:ea typeface="Meiryo UI"/>
              </a:rPr>
              <a:t>（１）「制度構築等」によるもの</a:t>
            </a:r>
          </a:p>
        </p:txBody>
      </p:sp>
      <p:graphicFrame>
        <p:nvGraphicFramePr>
          <p:cNvPr id="1192" name="四角形 115"/>
          <p:cNvGraphicFramePr>
            <a:graphicFrameLocks noGrp="1"/>
          </p:cNvGraphicFramePr>
          <p:nvPr/>
        </p:nvGraphicFramePr>
        <p:xfrm>
          <a:off x="516285" y="1647966"/>
          <a:ext cx="8446884" cy="4985756"/>
        </p:xfrm>
        <a:graphic>
          <a:graphicData uri="http://schemas.openxmlformats.org/drawingml/2006/table">
            <a:tbl>
              <a:tblPr firstRow="1" bandRow="1">
                <a:tableStyleId>{7DF18680-E054-41AD-8BC1-D1AEF772440D}</a:tableStyleId>
              </a:tblPr>
              <a:tblGrid>
                <a:gridCol w="353390"/>
                <a:gridCol w="1711740"/>
                <a:gridCol w="6381754"/>
              </a:tblGrid>
              <a:tr h="201816">
                <a:tc>
                  <a:txBody>
                    <a:bodyPr/>
                    <a:lstStyle/>
                    <a:p>
                      <a:endParaRPr kumimoji="1" lang="ja-JP" altLang="en-US" sz="1400" dirty="0">
                        <a:latin typeface="Meiryo UI"/>
                        <a:ea typeface="Meiryo UI"/>
                      </a:endParaRPr>
                    </a:p>
                  </a:txBody>
                  <a:tcPr/>
                </a:tc>
                <a:tc>
                  <a:txBody>
                    <a:bodyPr/>
                    <a:lstStyle/>
                    <a:p>
                      <a:pPr algn="ctr"/>
                      <a:r>
                        <a:rPr kumimoji="1" lang="ja-JP" altLang="en-US" sz="1400" dirty="0">
                          <a:latin typeface="Meiryo UI"/>
                          <a:ea typeface="Meiryo UI"/>
                        </a:rPr>
                        <a:t>負担軽減メニュー</a:t>
                      </a:r>
                      <a:endParaRPr sz="1400">
                        <a:latin typeface="Meiryo UI"/>
                        <a:ea typeface="Meiryo UI"/>
                      </a:endParaRPr>
                    </a:p>
                  </a:txBody>
                  <a:tcPr/>
                </a:tc>
                <a:tc>
                  <a:txBody>
                    <a:bodyPr/>
                    <a:lstStyle/>
                    <a:p>
                      <a:pPr algn="ctr"/>
                      <a:r>
                        <a:rPr kumimoji="1" lang="ja-JP" altLang="en-US" sz="1400" dirty="0">
                          <a:latin typeface="Meiryo UI"/>
                          <a:ea typeface="Meiryo UI"/>
                        </a:rPr>
                        <a:t>取り組みの概要</a:t>
                      </a:r>
                      <a:endParaRPr sz="1400">
                        <a:latin typeface="Meiryo UI"/>
                        <a:ea typeface="Meiryo UI"/>
                      </a:endParaRPr>
                    </a:p>
                  </a:txBody>
                  <a:tcPr/>
                </a:tc>
              </a:tr>
              <a:tr h="213076">
                <a:tc>
                  <a:txBody>
                    <a:bodyPr/>
                    <a:lstStyle/>
                    <a:p>
                      <a:r>
                        <a:rPr kumimoji="1" lang="ja-JP" altLang="en-US" sz="1400" dirty="0">
                          <a:latin typeface="Meiryo UI"/>
                          <a:ea typeface="Meiryo UI"/>
                        </a:rPr>
                        <a:t>①</a:t>
                      </a:r>
                      <a:endParaRPr sz="1400">
                        <a:latin typeface="Meiryo UI"/>
                        <a:ea typeface="Meiryo UI"/>
                      </a:endParaRPr>
                    </a:p>
                  </a:txBody>
                  <a:tcPr/>
                </a:tc>
                <a:tc>
                  <a:txBody>
                    <a:bodyPr/>
                    <a:lstStyle/>
                    <a:p>
                      <a:r>
                        <a:rPr lang="ja-JP" altLang="en-US" sz="1400">
                          <a:latin typeface="Meiryo UI"/>
                          <a:ea typeface="Meiryo UI"/>
                        </a:rPr>
                        <a:t>留守番電話</a:t>
                      </a:r>
                      <a:endParaRPr kumimoji="1" lang="ja-JP" altLang="en-US" sz="1400" dirty="0">
                        <a:latin typeface="Meiryo UI"/>
                        <a:ea typeface="Meiryo UI"/>
                      </a:endParaRPr>
                    </a:p>
                  </a:txBody>
                  <a:tcPr/>
                </a:tc>
                <a:tc>
                  <a:txBody>
                    <a:bodyPr/>
                    <a:lstStyle/>
                    <a:p>
                      <a:r>
                        <a:rPr kumimoji="1" lang="ja-JP" altLang="en-US" sz="1400" dirty="0">
                          <a:latin typeface="Meiryo UI"/>
                          <a:ea typeface="Meiryo UI"/>
                        </a:rPr>
                        <a:t>平日19:00以降及び土・日・祝日は、留守番電話設定のため外線不通</a:t>
                      </a:r>
                      <a:endParaRPr sz="1400">
                        <a:latin typeface="Meiryo UI"/>
                        <a:ea typeface="Meiryo UI"/>
                      </a:endParaRPr>
                    </a:p>
                    <a:p>
                      <a:r>
                        <a:rPr kumimoji="1" lang="ja-JP" altLang="en-US" sz="1400" dirty="0">
                          <a:latin typeface="Meiryo UI"/>
                          <a:ea typeface="Meiryo UI"/>
                        </a:rPr>
                        <a:t>緊急時は、教育委員会事務局対応</a:t>
                      </a:r>
                      <a:endParaRPr sz="1400">
                        <a:latin typeface="Meiryo UI"/>
                        <a:ea typeface="Meiryo UI"/>
                      </a:endParaRPr>
                    </a:p>
                  </a:txBody>
                  <a:tcPr/>
                </a:tc>
              </a:tr>
              <a:tr h="563150">
                <a:tc>
                  <a:txBody>
                    <a:bodyPr/>
                    <a:lstStyle/>
                    <a:p>
                      <a:r>
                        <a:rPr kumimoji="1" lang="ja-JP" altLang="en-US" sz="1400" dirty="0">
                          <a:latin typeface="Meiryo UI"/>
                          <a:ea typeface="Meiryo UI"/>
                        </a:rPr>
                        <a:t>②</a:t>
                      </a:r>
                      <a:endParaRPr sz="1400">
                        <a:latin typeface="Meiryo UI"/>
                        <a:ea typeface="Meiryo UI"/>
                      </a:endParaRPr>
                    </a:p>
                  </a:txBody>
                  <a:tcPr/>
                </a:tc>
                <a:tc>
                  <a:txBody>
                    <a:bodyPr/>
                    <a:lstStyle/>
                    <a:p>
                      <a:r>
                        <a:rPr lang="ja-JP" altLang="en-US" sz="1400">
                          <a:latin typeface="Meiryo UI"/>
                          <a:ea typeface="Meiryo UI"/>
                        </a:rPr>
                        <a:t>学校閉庁</a:t>
                      </a:r>
                      <a:r>
                        <a:rPr lang="ja-JP" altLang="en-US" sz="1400">
                          <a:latin typeface="Meiryo UI"/>
                          <a:ea typeface="Meiryo UI"/>
                        </a:rPr>
                        <a:t>日</a:t>
                      </a:r>
                      <a:endParaRPr lang="ja-JP" altLang="en-US" sz="1400">
                        <a:latin typeface="Meiryo UI"/>
                        <a:ea typeface="Meiryo UI"/>
                      </a:endParaRPr>
                    </a:p>
                  </a:txBody>
                  <a:tcPr/>
                </a:tc>
                <a:tc>
                  <a:txBody>
                    <a:bodyPr/>
                    <a:lstStyle/>
                    <a:p>
                      <a:r>
                        <a:rPr kumimoji="1" lang="ja-JP" altLang="en-US" sz="1400" dirty="0">
                          <a:latin typeface="Meiryo UI"/>
                          <a:ea typeface="Meiryo UI"/>
                        </a:rPr>
                        <a:t>長期休業中において、原則授業や部活動の学校活動及び窓口業務等を行わない</a:t>
                      </a:r>
                      <a:endParaRPr sz="1400">
                        <a:latin typeface="Meiryo UI"/>
                        <a:ea typeface="Meiryo UI"/>
                      </a:endParaRPr>
                    </a:p>
                    <a:p>
                      <a:endParaRPr sz="1400">
                        <a:latin typeface="Meiryo UI"/>
                        <a:ea typeface="Meiryo UI"/>
                      </a:endParaRPr>
                    </a:p>
                  </a:txBody>
                  <a:tcPr/>
                </a:tc>
              </a:tr>
              <a:tr h="506122">
                <a:tc>
                  <a:txBody>
                    <a:bodyPr/>
                    <a:lstStyle/>
                    <a:p>
                      <a:r>
                        <a:rPr kumimoji="1" lang="ja-JP" altLang="en-US" sz="1400" dirty="0">
                          <a:latin typeface="Meiryo UI"/>
                          <a:ea typeface="Meiryo UI"/>
                        </a:rPr>
                        <a:t>③</a:t>
                      </a:r>
                      <a:endParaRPr sz="1400">
                        <a:latin typeface="Meiryo UI"/>
                        <a:ea typeface="Meiryo UI"/>
                      </a:endParaRPr>
                    </a:p>
                  </a:txBody>
                  <a:tcPr/>
                </a:tc>
                <a:tc>
                  <a:txBody>
                    <a:bodyPr/>
                    <a:lstStyle/>
                    <a:p>
                      <a:r>
                        <a:rPr lang="ja-JP" altLang="en-US" sz="1400">
                          <a:latin typeface="Meiryo UI"/>
                          <a:ea typeface="Meiryo UI"/>
                        </a:rPr>
                        <a:t>部活動休養日</a:t>
                      </a:r>
                      <a:endParaRPr kumimoji="1" lang="ja-JP" altLang="en-US" sz="1400" dirty="0">
                        <a:latin typeface="Meiryo UI"/>
                        <a:ea typeface="Meiryo UI"/>
                      </a:endParaRPr>
                    </a:p>
                  </a:txBody>
                  <a:tcPr/>
                </a:tc>
                <a:tc>
                  <a:txBody>
                    <a:bodyPr/>
                    <a:lstStyle/>
                    <a:p>
                      <a:r>
                        <a:rPr kumimoji="1" lang="ja-JP" altLang="en-US" sz="1400" dirty="0">
                          <a:latin typeface="Meiryo UI"/>
                          <a:ea typeface="Meiryo UI"/>
                        </a:rPr>
                        <a:t>「熊取町部活動の在り方に関する方針」に基づく休養日及び活動時間の明確化</a:t>
                      </a:r>
                      <a:endParaRPr sz="1400">
                        <a:latin typeface="Meiryo UI"/>
                        <a:ea typeface="Meiryo UI"/>
                      </a:endParaRPr>
                    </a:p>
                  </a:txBody>
                  <a:tcPr/>
                </a:tc>
              </a:tr>
              <a:tr h="506122">
                <a:tc>
                  <a:txBody>
                    <a:bodyPr/>
                    <a:lstStyle/>
                    <a:p>
                      <a:r>
                        <a:rPr kumimoji="1" lang="ja-JP" altLang="en-US" sz="1400" dirty="0">
                          <a:latin typeface="Meiryo UI"/>
                          <a:ea typeface="Meiryo UI"/>
                        </a:rPr>
                        <a:t>④</a:t>
                      </a:r>
                      <a:endParaRPr sz="1400">
                        <a:latin typeface="Meiryo UI"/>
                        <a:ea typeface="Meiryo UI"/>
                      </a:endParaRPr>
                    </a:p>
                  </a:txBody>
                  <a:tcPr/>
                </a:tc>
                <a:tc>
                  <a:txBody>
                    <a:bodyPr/>
                    <a:lstStyle/>
                    <a:p>
                      <a:r>
                        <a:rPr lang="ja-JP" altLang="en-US" sz="1400">
                          <a:latin typeface="Meiryo UI"/>
                          <a:ea typeface="Meiryo UI"/>
                        </a:rPr>
                        <a:t>ストレスチェック</a:t>
                      </a:r>
                      <a:endParaRPr sz="1400">
                        <a:latin typeface="Meiryo UI"/>
                        <a:ea typeface="Meiryo UI"/>
                      </a:endParaRPr>
                    </a:p>
                  </a:txBody>
                  <a:tcPr/>
                </a:tc>
                <a:tc>
                  <a:txBody>
                    <a:bodyPr/>
                    <a:lstStyle/>
                    <a:p>
                      <a:r>
                        <a:rPr kumimoji="1" lang="ja-JP" altLang="en-US" sz="1400" dirty="0">
                          <a:latin typeface="Meiryo UI"/>
                          <a:ea typeface="Meiryo UI"/>
                        </a:rPr>
                        <a:t>教職員の心理的な負担の程度を把握、ストレスの軽減及び職場環境の改善を図る</a:t>
                      </a:r>
                      <a:endParaRPr sz="1400">
                        <a:latin typeface="Meiryo UI"/>
                        <a:ea typeface="Meiryo UI"/>
                      </a:endParaRPr>
                    </a:p>
                  </a:txBody>
                  <a:tcPr/>
                </a:tc>
              </a:tr>
              <a:tr h="506122">
                <a:tc>
                  <a:txBody>
                    <a:bodyPr/>
                    <a:lstStyle/>
                    <a:p>
                      <a:r>
                        <a:rPr kumimoji="1" lang="ja-JP" altLang="en-US" sz="1400" dirty="0">
                          <a:latin typeface="Meiryo UI"/>
                          <a:ea typeface="Meiryo UI"/>
                        </a:rPr>
                        <a:t>⑤</a:t>
                      </a:r>
                      <a:endParaRPr sz="1400">
                        <a:latin typeface="Meiryo UI"/>
                        <a:ea typeface="Meiryo UI"/>
                      </a:endParaRPr>
                    </a:p>
                  </a:txBody>
                  <a:tcPr/>
                </a:tc>
                <a:tc>
                  <a:txBody>
                    <a:bodyPr/>
                    <a:lstStyle/>
                    <a:p>
                      <a:r>
                        <a:rPr lang="ja-JP" altLang="en-US" sz="1400">
                          <a:latin typeface="Meiryo UI"/>
                          <a:ea typeface="Meiryo UI"/>
                        </a:rPr>
                        <a:t>全校一斉退庁日</a:t>
                      </a:r>
                      <a:endParaRPr kumimoji="1" lang="ja-JP" altLang="en-US" sz="1400" dirty="0">
                        <a:latin typeface="Meiryo UI"/>
                        <a:ea typeface="Meiryo UI"/>
                      </a:endParaRPr>
                    </a:p>
                    <a:p>
                      <a:endParaRPr lang="ja-JP" altLang="en-US" sz="1400">
                        <a:latin typeface="Meiryo UI"/>
                        <a:ea typeface="Meiryo UI"/>
                      </a:endParaRPr>
                    </a:p>
                  </a:txBody>
                  <a:tcPr/>
                </a:tc>
                <a:tc>
                  <a:txBody>
                    <a:bodyPr/>
                    <a:lstStyle/>
                    <a:p>
                      <a:r>
                        <a:rPr kumimoji="1" lang="ja-JP" altLang="en-US" sz="1400" dirty="0">
                          <a:latin typeface="Meiryo UI"/>
                          <a:ea typeface="Meiryo UI"/>
                        </a:rPr>
                        <a:t>毎週１回以上、19:00（留守番電話設定時刻）までに全員退庁</a:t>
                      </a:r>
                      <a:endParaRPr sz="1400">
                        <a:latin typeface="Meiryo UI"/>
                        <a:ea typeface="Meiryo UI"/>
                      </a:endParaRPr>
                    </a:p>
                    <a:p>
                      <a:r>
                        <a:rPr kumimoji="1" lang="ja-JP" altLang="en-US" sz="1400" dirty="0">
                          <a:latin typeface="Meiryo UI"/>
                          <a:ea typeface="Meiryo UI"/>
                        </a:rPr>
                        <a:t>教職員の勤務時間（ライフワークバランス）及び心身の健康管理を図る</a:t>
                      </a:r>
                      <a:endParaRPr sz="1400">
                        <a:latin typeface="Meiryo UI"/>
                        <a:ea typeface="Meiryo UI"/>
                      </a:endParaRPr>
                    </a:p>
                  </a:txBody>
                  <a:tcPr/>
                </a:tc>
              </a:tr>
              <a:tr h="506122">
                <a:tc>
                  <a:txBody>
                    <a:bodyPr/>
                    <a:lstStyle/>
                    <a:p>
                      <a:r>
                        <a:rPr kumimoji="1" lang="ja-JP" altLang="en-US" sz="1400" dirty="0">
                          <a:latin typeface="Meiryo UI"/>
                          <a:ea typeface="Meiryo UI"/>
                        </a:rPr>
                        <a:t>⑥</a:t>
                      </a:r>
                      <a:endParaRPr sz="1400">
                        <a:latin typeface="Meiryo UI"/>
                        <a:ea typeface="Meiryo UI"/>
                      </a:endParaRPr>
                    </a:p>
                  </a:txBody>
                  <a:tcPr/>
                </a:tc>
                <a:tc>
                  <a:txBody>
                    <a:bodyPr/>
                    <a:lstStyle/>
                    <a:p>
                      <a:r>
                        <a:rPr lang="ja-JP" altLang="en-US" sz="1400">
                          <a:latin typeface="Meiryo UI"/>
                          <a:ea typeface="Meiryo UI"/>
                        </a:rPr>
                        <a:t>各制度運用</a:t>
                      </a:r>
                      <a:endParaRPr sz="1400">
                        <a:latin typeface="Meiryo UI"/>
                        <a:ea typeface="Meiryo UI"/>
                      </a:endParaRPr>
                    </a:p>
                    <a:p>
                      <a:r>
                        <a:rPr lang="ja-JP" altLang="en-US" sz="1400">
                          <a:latin typeface="Meiryo UI"/>
                          <a:ea typeface="Meiryo UI"/>
                        </a:rPr>
                        <a:t>（実効性の確保）</a:t>
                      </a:r>
                      <a:endParaRPr sz="1400">
                        <a:latin typeface="Meiryo UI"/>
                        <a:ea typeface="Meiryo UI"/>
                      </a:endParaRPr>
                    </a:p>
                  </a:txBody>
                  <a:tcPr/>
                </a:tc>
                <a:tc>
                  <a:txBody>
                    <a:bodyPr/>
                    <a:lstStyle/>
                    <a:p>
                      <a:r>
                        <a:rPr kumimoji="1" lang="ja-JP" altLang="en-US" sz="1400" u="none" dirty="0">
                          <a:latin typeface="Meiryo UI"/>
                          <a:ea typeface="Meiryo UI"/>
                        </a:rPr>
                        <a:t>法令等に基づく適切な制度運用のための各種運用要綱の制定及び三六協定の締結</a:t>
                      </a:r>
                      <a:endParaRPr sz="1400">
                        <a:latin typeface="Meiryo UI"/>
                        <a:ea typeface="Meiryo UI"/>
                      </a:endParaRPr>
                    </a:p>
                  </a:txBody>
                  <a:tcPr/>
                </a:tc>
              </a:tr>
              <a:tr h="506122">
                <a:tc>
                  <a:txBody>
                    <a:bodyPr/>
                    <a:lstStyle/>
                    <a:p>
                      <a:r>
                        <a:rPr kumimoji="1" lang="ja-JP" altLang="en-US" sz="1400" dirty="0">
                          <a:latin typeface="Meiryo UI"/>
                          <a:ea typeface="Meiryo UI"/>
                        </a:rPr>
                        <a:t>⑦</a:t>
                      </a:r>
                      <a:endParaRPr sz="1400">
                        <a:latin typeface="Meiryo UI"/>
                        <a:ea typeface="Meiryo UI"/>
                      </a:endParaRPr>
                    </a:p>
                  </a:txBody>
                  <a:tcPr/>
                </a:tc>
                <a:tc>
                  <a:txBody>
                    <a:bodyPr/>
                    <a:lstStyle/>
                    <a:p>
                      <a:r>
                        <a:rPr lang="ja-JP" altLang="en-US" sz="1400">
                          <a:latin typeface="Meiryo UI"/>
                          <a:ea typeface="Meiryo UI"/>
                        </a:rPr>
                        <a:t>学校徴収金</a:t>
                      </a:r>
                      <a:endParaRPr sz="1400">
                        <a:latin typeface="Meiryo UI"/>
                        <a:ea typeface="Meiryo UI"/>
                      </a:endParaRPr>
                    </a:p>
                  </a:txBody>
                  <a:tcPr/>
                </a:tc>
                <a:tc>
                  <a:txBody>
                    <a:bodyPr/>
                    <a:lstStyle/>
                    <a:p>
                      <a:r>
                        <a:rPr kumimoji="1" lang="ja-JP" altLang="en-US" sz="1400" dirty="0">
                          <a:latin typeface="Meiryo UI"/>
                          <a:ea typeface="Meiryo UI"/>
                        </a:rPr>
                        <a:t>徴収・管理業務の見直し、教職員以外での処理方法の検討</a:t>
                      </a:r>
                      <a:endParaRPr sz="1400">
                        <a:latin typeface="Meiryo UI"/>
                        <a:ea typeface="Meiryo UI"/>
                      </a:endParaRPr>
                    </a:p>
                  </a:txBody>
                  <a:tcPr/>
                </a:tc>
              </a:tr>
              <a:tr h="196601">
                <a:tc>
                  <a:txBody>
                    <a:bodyPr/>
                    <a:lstStyle/>
                    <a:p>
                      <a:r>
                        <a:rPr kumimoji="1" lang="ja-JP" altLang="en-US" sz="1400" dirty="0">
                          <a:latin typeface="Meiryo UI"/>
                          <a:ea typeface="Meiryo UI"/>
                        </a:rPr>
                        <a:t>⑧</a:t>
                      </a:r>
                      <a:endParaRPr sz="1400">
                        <a:latin typeface="Meiryo UI"/>
                        <a:ea typeface="Meiryo UI"/>
                      </a:endParaRPr>
                    </a:p>
                  </a:txBody>
                  <a:tcPr/>
                </a:tc>
                <a:tc>
                  <a:txBody>
                    <a:bodyPr/>
                    <a:lstStyle/>
                    <a:p>
                      <a:r>
                        <a:rPr lang="ja-JP" altLang="en-US" sz="1400">
                          <a:latin typeface="Meiryo UI"/>
                          <a:ea typeface="Meiryo UI"/>
                        </a:rPr>
                        <a:t>学校事務の共同実施</a:t>
                      </a:r>
                      <a:endParaRPr sz="1400">
                        <a:latin typeface="Meiryo UI"/>
                        <a:ea typeface="Meiryo UI"/>
                      </a:endParaRPr>
                    </a:p>
                  </a:txBody>
                  <a:tcPr/>
                </a:tc>
                <a:tc>
                  <a:txBody>
                    <a:bodyPr/>
                    <a:lstStyle/>
                    <a:p>
                      <a:r>
                        <a:rPr kumimoji="1" lang="ja-JP" altLang="en-US" sz="1400" dirty="0">
                          <a:latin typeface="Meiryo UI"/>
                          <a:ea typeface="Meiryo UI"/>
                        </a:rPr>
                        <a:t>実務の継承方法の検討（「制度導入」又は「処理方法の一本化」）</a:t>
                      </a:r>
                      <a:endParaRPr sz="1400">
                        <a:latin typeface="Meiryo UI"/>
                        <a:ea typeface="Meiryo UI"/>
                      </a:endParaRPr>
                    </a:p>
                  </a:txBody>
                  <a:tcPr/>
                </a:tc>
              </a:tr>
              <a:tr h="196601">
                <a:tc>
                  <a:txBody>
                    <a:bodyPr/>
                    <a:lstStyle/>
                    <a:p>
                      <a:r>
                        <a:rPr kumimoji="1" lang="ja-JP" altLang="en-US" sz="1400" dirty="0">
                          <a:latin typeface="Meiryo UI"/>
                          <a:ea typeface="Meiryo UI"/>
                        </a:rPr>
                        <a:t>⑨</a:t>
                      </a:r>
                      <a:endParaRPr sz="1400">
                        <a:latin typeface="Meiryo UI"/>
                        <a:ea typeface="Meiryo UI"/>
                      </a:endParaRPr>
                    </a:p>
                  </a:txBody>
                  <a:tcPr/>
                </a:tc>
                <a:tc>
                  <a:txBody>
                    <a:bodyPr/>
                    <a:lstStyle/>
                    <a:p>
                      <a:r>
                        <a:rPr lang="ja-JP" altLang="en-US" sz="1400">
                          <a:latin typeface="Meiryo UI"/>
                          <a:ea typeface="Meiryo UI"/>
                        </a:rPr>
                        <a:t>学校・保護者間連絡手法のデジタル化</a:t>
                      </a:r>
                      <a:endParaRPr sz="1400">
                        <a:latin typeface="Meiryo UI"/>
                        <a:ea typeface="Meiryo UI"/>
                      </a:endParaRPr>
                    </a:p>
                  </a:txBody>
                  <a:tcPr/>
                </a:tc>
                <a:tc>
                  <a:txBody>
                    <a:bodyPr/>
                    <a:lstStyle/>
                    <a:p>
                      <a:r>
                        <a:rPr kumimoji="1" lang="ja-JP" altLang="en-US" sz="1400" dirty="0">
                          <a:latin typeface="Meiryo UI"/>
                          <a:ea typeface="Meiryo UI"/>
                        </a:rPr>
                        <a:t>保護者向けアンケート、欠席・遅刻連絡、学校からのお便り（連絡）等について、メール、webアンケートフォーム等を活用</a:t>
                      </a:r>
                      <a:endParaRPr sz="1400">
                        <a:latin typeface="Meiryo UI"/>
                        <a:ea typeface="Meiryo UI"/>
                      </a:endParaRPr>
                    </a:p>
                  </a:txBody>
                  <a:tcPr/>
                </a:tc>
              </a:tr>
            </a:tbl>
          </a:graphicData>
        </a:graphic>
      </p:graphicFrame>
      <p:sp>
        <p:nvSpPr>
          <p:cNvPr id="1193" name="Slide Number Placeholder 5"/>
          <p:cNvSpPr>
            <a:spLocks noGrp="1"/>
          </p:cNvSpPr>
          <p:nvPr>
            <p:ph type="sldNum" sz="quarter" idx="12"/>
          </p:nvPr>
        </p:nvSpPr>
        <p:spPr>
          <a:xfrm>
            <a:off x="6909917" y="6356351"/>
            <a:ext cx="2057400" cy="365125"/>
          </a:xfrm>
        </p:spPr>
        <p:txBody>
          <a:bodyPr/>
          <a:lstStyle/>
          <a:p>
            <a:r>
              <a:rPr kumimoji="1" lang="ja-JP" altLang="en-US"/>
              <a:t>9</a:t>
            </a:r>
            <a:endParaRPr kumimoji="1" lang="ja-JP" altLang="en-US"/>
          </a:p>
        </p:txBody>
      </p:sp>
      <p:sp>
        <p:nvSpPr>
          <p:cNvPr id="1194" name="テキスト 247"/>
          <p:cNvSpPr txBox="1"/>
          <p:nvPr/>
        </p:nvSpPr>
        <p:spPr>
          <a:xfrm>
            <a:off x="110441" y="913086"/>
            <a:ext cx="8856878" cy="368439"/>
          </a:xfrm>
          <a:prstGeom prst="rect">
            <a:avLst/>
          </a:prstGeom>
          <a:noFill/>
          <a:ln>
            <a:solidFill>
              <a:schemeClr val="tx1"/>
            </a:solidFill>
          </a:ln>
        </p:spPr>
        <p:txBody>
          <a:bodyPr wrap="square">
            <a:spAutoFit/>
          </a:bodyPr>
          <a:lstStyle/>
          <a:p>
            <a:pPr marL="0" indent="0">
              <a:buNone/>
              <a:defRPr lang="ja-JP" altLang="en-US"/>
            </a:pPr>
            <a:r>
              <a:rPr lang="ja-JP" altLang="en-US" sz="1800" u="none">
                <a:latin typeface="Meiryo UI"/>
                <a:ea typeface="Meiryo UI"/>
              </a:rPr>
              <a:t>２．</a:t>
            </a:r>
            <a:r>
              <a:rPr lang="ja-JP" altLang="en-US" sz="1800" u="none">
                <a:solidFill>
                  <a:schemeClr val="tx1"/>
                </a:solidFill>
                <a:latin typeface="Meiryo UI"/>
                <a:ea typeface="Meiryo UI"/>
                <a:cs typeface="Verdana"/>
              </a:rPr>
              <a:t>長時間勤務の是正、負担軽減、意識改革等の主な取り組み</a:t>
            </a:r>
            <a:endParaRPr lang="ja-JP" altLang="en-US" sz="1800" u="none">
              <a:latin typeface="Meiryo UI"/>
              <a:ea typeface="Meiryo UI"/>
            </a:endParaRPr>
          </a:p>
        </p:txBody>
      </p:sp>
      <p:pic>
        <p:nvPicPr>
          <p:cNvPr id="1195" name="オブジェクト 153"/>
          <p:cNvPicPr>
            <a:picLocks noChangeAspect="1"/>
          </p:cNvPicPr>
          <p:nvPr/>
        </p:nvPicPr>
        <p:blipFill>
          <a:blip r:embed="rId1"/>
          <a:stretch>
            <a:fillRect/>
          </a:stretch>
        </p:blipFill>
        <p:spPr>
          <a:xfrm flipH="1">
            <a:off x="7496882" y="1003668"/>
            <a:ext cx="690538" cy="553716"/>
          </a:xfrm>
          <a:prstGeom prst="rect">
            <a:avLst/>
          </a:prstGeom>
        </p:spPr>
      </p:pic>
      <p:pic>
        <p:nvPicPr>
          <p:cNvPr id="1196" name="オブジェクト 154"/>
          <p:cNvPicPr>
            <a:picLocks noChangeAspect="1"/>
          </p:cNvPicPr>
          <p:nvPr/>
        </p:nvPicPr>
        <p:blipFill>
          <a:blip r:embed="rId2"/>
          <a:stretch>
            <a:fillRect/>
          </a:stretch>
        </p:blipFill>
        <p:spPr>
          <a:xfrm flipH="1">
            <a:off x="8187419" y="1005667"/>
            <a:ext cx="645807" cy="55171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aphicFrame>
        <p:nvGraphicFramePr>
          <p:cNvPr id="1198" name="四角形 138"/>
          <p:cNvGraphicFramePr>
            <a:graphicFrameLocks noGrp="1"/>
          </p:cNvGraphicFramePr>
          <p:nvPr/>
        </p:nvGraphicFramePr>
        <p:xfrm>
          <a:off x="110435" y="124239"/>
          <a:ext cx="8852732" cy="458640"/>
        </p:xfrm>
        <a:graphic>
          <a:graphicData uri="http://schemas.openxmlformats.org/drawingml/2006/table">
            <a:tbl>
              <a:tblPr firstRow="1" bandRow="1">
                <a:effectLst>
                  <a:outerShdw blurRad="76200" dist="12700" dir="2700000" sy="-23000" kx="-800400" algn="bl" rotWithShape="0">
                    <a:prstClr val="black">
                      <a:alpha val="20000"/>
                    </a:prstClr>
                  </a:outerShdw>
                </a:effectLst>
                <a:tableStyleId>{5C22544A-7EE6-4342-B048-85BDC9FD1C3A}</a:tableStyleId>
              </a:tblPr>
              <a:tblGrid>
                <a:gridCol w="8852732"/>
              </a:tblGrid>
              <a:tr h="441739">
                <a:tc>
                  <a:txBody>
                    <a:bodyPr/>
                    <a:lstStyle/>
                    <a:p>
                      <a:r>
                        <a:rPr kumimoji="1" lang="ja-JP" altLang="en-US" sz="2400" dirty="0">
                          <a:solidFill>
                            <a:schemeClr val="tx1"/>
                          </a:solidFill>
                          <a:latin typeface="Meiryo UI"/>
                          <a:ea typeface="Meiryo UI"/>
                        </a:rPr>
                        <a:t>Ⅳ．</a:t>
                      </a:r>
                      <a:r>
                        <a:rPr lang="ja-JP" altLang="en-US" sz="2400">
                          <a:solidFill>
                            <a:schemeClr val="tx1"/>
                          </a:solidFill>
                          <a:latin typeface="Meiryo UI"/>
                          <a:ea typeface="Meiryo UI"/>
                          <a:cs typeface="Verdana"/>
                        </a:rPr>
                        <a:t>働き方改革の進め方</a:t>
                      </a:r>
                      <a:endParaRPr kumimoji="1" lang="ja-JP" altLang="en-US" sz="2400" dirty="0">
                        <a:solidFill>
                          <a:schemeClr val="tx1"/>
                        </a:solidFill>
                        <a:latin typeface="Meiryo UI"/>
                        <a:ea typeface="Meiryo UI"/>
                      </a:endParaRPr>
                    </a:p>
                  </a:txBody>
                  <a:tcPr anchor="ctr">
                    <a:lnB w="57150" cap="flat" cmpd="sng" algn="ctr">
                      <a:solidFill>
                        <a:srgbClr val="0070C0"/>
                      </a:solidFill>
                      <a:prstDash val="solid"/>
                      <a:round/>
                      <a:headEnd type="none" w="med" len="med"/>
                      <a:tailEnd type="none" w="med" len="med"/>
                    </a:lnB>
                    <a:noFill/>
                  </a:tcPr>
                </a:tc>
              </a:tr>
            </a:tbl>
          </a:graphicData>
        </a:graphic>
      </p:graphicFrame>
      <p:sp>
        <p:nvSpPr>
          <p:cNvPr id="1199" name="テキスト 116"/>
          <p:cNvSpPr txBox="1"/>
          <p:nvPr/>
        </p:nvSpPr>
        <p:spPr>
          <a:xfrm>
            <a:off x="108363" y="911087"/>
            <a:ext cx="8856878" cy="368439"/>
          </a:xfrm>
          <a:prstGeom prst="rect">
            <a:avLst/>
          </a:prstGeom>
        </p:spPr>
        <p:txBody>
          <a:bodyPr wrap="square">
            <a:spAutoFit/>
          </a:bodyPr>
          <a:lstStyle/>
          <a:p>
            <a:pPr marL="0" indent="0">
              <a:buNone/>
              <a:defRPr lang="ja-JP" altLang="en-US"/>
            </a:pPr>
            <a:r>
              <a:rPr lang="ja-JP" altLang="en-US" sz="1800">
                <a:latin typeface="Meiryo UI"/>
                <a:ea typeface="Meiryo UI"/>
              </a:rPr>
              <a:t>（２）「外部人材の活用」によるもの</a:t>
            </a:r>
          </a:p>
        </p:txBody>
      </p:sp>
      <p:graphicFrame>
        <p:nvGraphicFramePr>
          <p:cNvPr id="1200" name="四角形 117"/>
          <p:cNvGraphicFramePr>
            <a:graphicFrameLocks noGrp="1"/>
          </p:cNvGraphicFramePr>
          <p:nvPr>
            <p:extLst>
              <p:ext uri="{D42A27DB-BD31-4B8C-83A1-F6EECF244321}">
                <p14:modId xmlns:p14="http://schemas.microsoft.com/office/powerpoint/2010/main" val="3778381293"/>
              </p:ext>
            </p:extLst>
          </p:nvPr>
        </p:nvGraphicFramePr>
        <p:xfrm>
          <a:off x="514209" y="1279526"/>
          <a:ext cx="8446884" cy="5104560"/>
        </p:xfrm>
        <a:graphic>
          <a:graphicData uri="http://schemas.openxmlformats.org/drawingml/2006/table">
            <a:tbl>
              <a:tblPr firstRow="1" bandRow="1">
                <a:tableStyleId>{7DF18680-E054-41AD-8BC1-D1AEF772440D}</a:tableStyleId>
              </a:tblPr>
              <a:tblGrid>
                <a:gridCol w="353390"/>
                <a:gridCol w="1711740"/>
                <a:gridCol w="6381754"/>
              </a:tblGrid>
              <a:tr h="246745">
                <a:tc>
                  <a:txBody>
                    <a:bodyPr/>
                    <a:lstStyle/>
                    <a:p>
                      <a:endParaRPr kumimoji="1" lang="ja-JP" altLang="en-US" sz="1400" dirty="0">
                        <a:latin typeface="Meiryo UI"/>
                        <a:ea typeface="Meiryo UI"/>
                      </a:endParaRPr>
                    </a:p>
                  </a:txBody>
                  <a:tcPr/>
                </a:tc>
                <a:tc>
                  <a:txBody>
                    <a:bodyPr/>
                    <a:lstStyle/>
                    <a:p>
                      <a:pPr algn="ctr"/>
                      <a:r>
                        <a:rPr kumimoji="1" lang="ja-JP" altLang="en-US" sz="1400" dirty="0">
                          <a:latin typeface="Meiryo UI"/>
                          <a:ea typeface="Meiryo UI"/>
                        </a:rPr>
                        <a:t>負担軽減メニュー</a:t>
                      </a:r>
                      <a:endParaRPr>
                        <a:latin typeface="Meiryo UI"/>
                        <a:ea typeface="Meiryo UI"/>
                      </a:endParaRPr>
                    </a:p>
                  </a:txBody>
                  <a:tcPr/>
                </a:tc>
                <a:tc>
                  <a:txBody>
                    <a:bodyPr/>
                    <a:lstStyle/>
                    <a:p>
                      <a:pPr algn="ctr"/>
                      <a:r>
                        <a:rPr kumimoji="1" lang="ja-JP" altLang="en-US" sz="1400" dirty="0">
                          <a:latin typeface="Meiryo UI"/>
                          <a:ea typeface="Meiryo UI"/>
                        </a:rPr>
                        <a:t>取り組みの概要</a:t>
                      </a:r>
                      <a:endParaRPr>
                        <a:latin typeface="Meiryo UI"/>
                        <a:ea typeface="Meiryo UI"/>
                      </a:endParaRPr>
                    </a:p>
                  </a:txBody>
                  <a:tcPr/>
                </a:tc>
              </a:tr>
              <a:tr h="207494">
                <a:tc>
                  <a:txBody>
                    <a:bodyPr/>
                    <a:lstStyle/>
                    <a:p>
                      <a:r>
                        <a:rPr lang="ja-JP" altLang="en-US" sz="1400">
                          <a:solidFill>
                            <a:schemeClr val="tx1"/>
                          </a:solidFill>
                          <a:latin typeface="Meiryo UI"/>
                          <a:ea typeface="Meiryo UI"/>
                        </a:rPr>
                        <a:t>①</a:t>
                      </a:r>
                      <a:endParaRPr sz="1400">
                        <a:solidFill>
                          <a:schemeClr val="tx1"/>
                        </a:solidFill>
                        <a:latin typeface="Meiryo UI"/>
                        <a:ea typeface="Meiryo UI"/>
                      </a:endParaRPr>
                    </a:p>
                  </a:txBody>
                  <a:tcPr/>
                </a:tc>
                <a:tc>
                  <a:txBody>
                    <a:bodyPr/>
                    <a:lstStyle/>
                    <a:p>
                      <a:r>
                        <a:rPr kumimoji="1" lang="ja-JP" altLang="en-US" sz="1400" dirty="0">
                          <a:solidFill>
                            <a:schemeClr val="tx1"/>
                          </a:solidFill>
                          <a:latin typeface="Meiryo UI"/>
                          <a:ea typeface="Meiryo UI"/>
                        </a:rPr>
                        <a:t>学校図書館司書</a:t>
                      </a:r>
                      <a:endParaRPr lang="ja-JP" altLang="en-US" sz="1400" dirty="0">
                        <a:solidFill>
                          <a:schemeClr val="tx1"/>
                        </a:solidFill>
                        <a:latin typeface="Meiryo UI"/>
                        <a:ea typeface="Meiryo UI"/>
                      </a:endParaRPr>
                    </a:p>
                    <a:p>
                      <a:r>
                        <a:rPr kumimoji="1" lang="ja-JP" altLang="en-US" sz="1100" dirty="0">
                          <a:solidFill>
                            <a:schemeClr val="tx1"/>
                          </a:solidFill>
                          <a:latin typeface="Meiryo UI"/>
                          <a:ea typeface="Meiryo UI"/>
                        </a:rPr>
                        <a:t>（会計年度任用職員）</a:t>
                      </a:r>
                      <a:endParaRPr dirty="0">
                        <a:solidFill>
                          <a:schemeClr val="tx1"/>
                        </a:solidFill>
                        <a:latin typeface="Meiryo UI"/>
                        <a:ea typeface="Meiryo UI"/>
                      </a:endParaRPr>
                    </a:p>
                  </a:txBody>
                  <a:tcPr/>
                </a:tc>
                <a:tc>
                  <a:txBody>
                    <a:bodyPr/>
                    <a:lstStyle/>
                    <a:p>
                      <a:r>
                        <a:rPr kumimoji="1" lang="ja-JP" altLang="en-US" sz="1400" dirty="0" smtClean="0">
                          <a:solidFill>
                            <a:schemeClr val="tx1"/>
                          </a:solidFill>
                          <a:latin typeface="Meiryo UI"/>
                          <a:ea typeface="Meiryo UI"/>
                        </a:rPr>
                        <a:t>児童生徒</a:t>
                      </a:r>
                      <a:r>
                        <a:rPr kumimoji="1" lang="ja-JP" altLang="en-US" sz="1400" dirty="0">
                          <a:solidFill>
                            <a:schemeClr val="tx1"/>
                          </a:solidFill>
                          <a:latin typeface="Meiryo UI"/>
                          <a:ea typeface="Meiryo UI"/>
                        </a:rPr>
                        <a:t>が読書を楽しめるような環境づくり、学習に必要な資料の提供</a:t>
                      </a:r>
                      <a:r>
                        <a:rPr kumimoji="1" lang="ja-JP" altLang="en-US" sz="1400" dirty="0" smtClean="0">
                          <a:solidFill>
                            <a:schemeClr val="tx1"/>
                          </a:solidFill>
                          <a:latin typeface="Meiryo UI"/>
                          <a:ea typeface="Meiryo UI"/>
                        </a:rPr>
                        <a:t>等</a:t>
                      </a:r>
                      <a:endParaRPr kumimoji="1" lang="en-US" altLang="ja-JP" sz="1400" dirty="0" smtClean="0">
                        <a:solidFill>
                          <a:schemeClr val="tx1"/>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sz="1400" dirty="0">
                        <a:solidFill>
                          <a:schemeClr val="tx1"/>
                        </a:solidFill>
                        <a:latin typeface="Meiryo UI"/>
                        <a:ea typeface="Meiryo UI"/>
                      </a:endParaRPr>
                    </a:p>
                  </a:txBody>
                  <a:tcPr/>
                </a:tc>
              </a:tr>
              <a:tr h="207494">
                <a:tc>
                  <a:txBody>
                    <a:bodyPr/>
                    <a:lstStyle/>
                    <a:p>
                      <a:r>
                        <a:rPr lang="ja-JP" altLang="en-US" sz="1400">
                          <a:solidFill>
                            <a:schemeClr val="tx1"/>
                          </a:solidFill>
                          <a:latin typeface="Meiryo UI"/>
                          <a:ea typeface="Meiryo UI"/>
                        </a:rPr>
                        <a:t>②</a:t>
                      </a:r>
                      <a:endParaRPr sz="1400">
                        <a:solidFill>
                          <a:schemeClr val="tx1"/>
                        </a:solidFill>
                        <a:latin typeface="Meiryo UI"/>
                        <a:ea typeface="Meiryo UI"/>
                      </a:endParaRPr>
                    </a:p>
                  </a:txBody>
                  <a:tcPr/>
                </a:tc>
                <a:tc>
                  <a:txBody>
                    <a:bodyPr/>
                    <a:lstStyle/>
                    <a:p>
                      <a:r>
                        <a:rPr lang="ja-JP" altLang="en-US" sz="1400" dirty="0">
                          <a:solidFill>
                            <a:schemeClr val="tx1"/>
                          </a:solidFill>
                          <a:latin typeface="Meiryo UI"/>
                          <a:ea typeface="Meiryo UI"/>
                        </a:rPr>
                        <a:t>学習支援ボランティア</a:t>
                      </a:r>
                      <a:endParaRPr dirty="0">
                        <a:solidFill>
                          <a:schemeClr val="tx1"/>
                        </a:solidFill>
                        <a:latin typeface="Meiryo UI"/>
                        <a:ea typeface="Meiryo UI"/>
                      </a:endParaRPr>
                    </a:p>
                    <a:p>
                      <a:endParaRPr lang="ja-JP" altLang="en-US" sz="1400" dirty="0">
                        <a:solidFill>
                          <a:schemeClr val="tx1"/>
                        </a:solidFill>
                        <a:latin typeface="Meiryo UI"/>
                        <a:ea typeface="Meiryo UI"/>
                      </a:endParaRPr>
                    </a:p>
                  </a:txBody>
                  <a:tcPr/>
                </a:tc>
                <a:tc>
                  <a:txBody>
                    <a:bodyPr/>
                    <a:lstStyle/>
                    <a:p>
                      <a:r>
                        <a:rPr kumimoji="1" lang="ja-JP" altLang="en-US" sz="1400" dirty="0" smtClean="0">
                          <a:solidFill>
                            <a:schemeClr val="tx1"/>
                          </a:solidFill>
                          <a:latin typeface="Meiryo UI"/>
                          <a:ea typeface="Meiryo UI"/>
                        </a:rPr>
                        <a:t>授業</a:t>
                      </a:r>
                      <a:r>
                        <a:rPr kumimoji="1" lang="ja-JP" altLang="en-US" sz="1400" dirty="0">
                          <a:solidFill>
                            <a:schemeClr val="tx1"/>
                          </a:solidFill>
                          <a:latin typeface="Meiryo UI"/>
                          <a:ea typeface="Meiryo UI"/>
                        </a:rPr>
                        <a:t>に入り込み、児童生徒に対して学習面での支援</a:t>
                      </a:r>
                      <a:r>
                        <a:rPr kumimoji="1" lang="ja-JP" altLang="en-US" sz="1400" dirty="0" smtClean="0">
                          <a:solidFill>
                            <a:schemeClr val="tx1"/>
                          </a:solidFill>
                          <a:latin typeface="Meiryo UI"/>
                          <a:ea typeface="Meiryo UI"/>
                        </a:rPr>
                        <a:t>等</a:t>
                      </a:r>
                      <a:endParaRPr kumimoji="1" lang="en-US" altLang="ja-JP" sz="1400" dirty="0" smtClean="0">
                        <a:solidFill>
                          <a:schemeClr val="tx1"/>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400" dirty="0" smtClean="0">
                        <a:solidFill>
                          <a:schemeClr val="tx1"/>
                        </a:solidFill>
                        <a:latin typeface="Meiryo UI"/>
                        <a:ea typeface="Meiryo UI"/>
                      </a:endParaRPr>
                    </a:p>
                  </a:txBody>
                  <a:tcPr/>
                </a:tc>
              </a:tr>
              <a:tr h="207494">
                <a:tc>
                  <a:txBody>
                    <a:bodyPr/>
                    <a:lstStyle/>
                    <a:p>
                      <a:r>
                        <a:rPr lang="ja-JP" altLang="en-US" sz="1400">
                          <a:solidFill>
                            <a:schemeClr val="tx1"/>
                          </a:solidFill>
                          <a:latin typeface="Meiryo UI"/>
                          <a:ea typeface="Meiryo UI"/>
                        </a:rPr>
                        <a:t>③</a:t>
                      </a:r>
                      <a:endParaRPr sz="1400">
                        <a:solidFill>
                          <a:schemeClr val="tx1"/>
                        </a:solidFill>
                        <a:latin typeface="Meiryo UI"/>
                        <a:ea typeface="Meiryo UI"/>
                      </a:endParaRPr>
                    </a:p>
                  </a:txBody>
                  <a:tcPr/>
                </a:tc>
                <a:tc>
                  <a:txBody>
                    <a:bodyPr/>
                    <a:lstStyle/>
                    <a:p>
                      <a:r>
                        <a:rPr kumimoji="1" lang="ja-JP" altLang="en-US" sz="1400" dirty="0">
                          <a:solidFill>
                            <a:schemeClr val="tx1"/>
                          </a:solidFill>
                          <a:latin typeface="Meiryo UI"/>
                          <a:ea typeface="Meiryo UI"/>
                        </a:rPr>
                        <a:t>支援教育介助員</a:t>
                      </a:r>
                      <a:endParaRPr lang="ja-JP" altLang="en-US" sz="1400" dirty="0">
                        <a:solidFill>
                          <a:schemeClr val="tx1"/>
                        </a:solidFill>
                        <a:latin typeface="Meiryo UI"/>
                        <a:ea typeface="Meiryo UI"/>
                      </a:endParaRPr>
                    </a:p>
                    <a:p>
                      <a:r>
                        <a:rPr kumimoji="1" lang="ja-JP" altLang="en-US" sz="1100" dirty="0">
                          <a:solidFill>
                            <a:schemeClr val="tx1"/>
                          </a:solidFill>
                          <a:latin typeface="Meiryo UI"/>
                          <a:ea typeface="Meiryo UI"/>
                        </a:rPr>
                        <a:t>（会計年度任用職員）</a:t>
                      </a:r>
                      <a:endParaRPr dirty="0">
                        <a:solidFill>
                          <a:schemeClr val="tx1"/>
                        </a:solidFill>
                        <a:latin typeface="Meiryo UI"/>
                        <a:ea typeface="Meiryo UI"/>
                      </a:endParaRPr>
                    </a:p>
                  </a:txBody>
                  <a:tcPr/>
                </a:tc>
                <a:tc>
                  <a:txBody>
                    <a:bodyPr/>
                    <a:lstStyle/>
                    <a:p>
                      <a:r>
                        <a:rPr kumimoji="1" lang="ja-JP" altLang="en-US" sz="1400" dirty="0" smtClean="0">
                          <a:solidFill>
                            <a:schemeClr val="tx1"/>
                          </a:solidFill>
                          <a:latin typeface="Meiryo UI"/>
                          <a:ea typeface="Meiryo UI"/>
                        </a:rPr>
                        <a:t>要介助</a:t>
                      </a:r>
                      <a:r>
                        <a:rPr kumimoji="1" lang="ja-JP" altLang="en-US" sz="1400" dirty="0">
                          <a:solidFill>
                            <a:schemeClr val="tx1"/>
                          </a:solidFill>
                          <a:latin typeface="Meiryo UI"/>
                          <a:ea typeface="Meiryo UI"/>
                        </a:rPr>
                        <a:t>児童生徒の</a:t>
                      </a:r>
                      <a:r>
                        <a:rPr kumimoji="1" lang="ja-JP" altLang="en-US" sz="1400" dirty="0" smtClean="0">
                          <a:solidFill>
                            <a:schemeClr val="tx1"/>
                          </a:solidFill>
                          <a:latin typeface="Meiryo UI"/>
                          <a:ea typeface="Meiryo UI"/>
                        </a:rPr>
                        <a:t>介助</a:t>
                      </a:r>
                      <a:endParaRPr kumimoji="1" lang="en-US" altLang="ja-JP" sz="1400" dirty="0" smtClean="0">
                        <a:solidFill>
                          <a:schemeClr val="tx1"/>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smtClean="0">
                        <a:solidFill>
                          <a:schemeClr val="tx1"/>
                        </a:solidFill>
                        <a:latin typeface="Meiryo UI"/>
                        <a:ea typeface="Meiryo UI"/>
                      </a:endParaRPr>
                    </a:p>
                  </a:txBody>
                  <a:tcPr/>
                </a:tc>
              </a:tr>
              <a:tr h="207494">
                <a:tc>
                  <a:txBody>
                    <a:bodyPr/>
                    <a:lstStyle/>
                    <a:p>
                      <a:r>
                        <a:rPr lang="ja-JP" altLang="en-US" sz="1400">
                          <a:solidFill>
                            <a:schemeClr val="tx1"/>
                          </a:solidFill>
                          <a:latin typeface="Meiryo UI"/>
                          <a:ea typeface="Meiryo UI"/>
                        </a:rPr>
                        <a:t>④</a:t>
                      </a:r>
                      <a:endParaRPr sz="1400">
                        <a:solidFill>
                          <a:schemeClr val="tx1"/>
                        </a:solidFill>
                        <a:latin typeface="Meiryo UI"/>
                        <a:ea typeface="Meiryo UI"/>
                      </a:endParaRPr>
                    </a:p>
                  </a:txBody>
                  <a:tcPr/>
                </a:tc>
                <a:tc>
                  <a:txBody>
                    <a:bodyPr/>
                    <a:lstStyle/>
                    <a:p>
                      <a:r>
                        <a:rPr kumimoji="1" lang="ja-JP" altLang="en-US" sz="1400" dirty="0">
                          <a:solidFill>
                            <a:schemeClr val="tx1"/>
                          </a:solidFill>
                          <a:latin typeface="Meiryo UI"/>
                          <a:ea typeface="Meiryo UI"/>
                        </a:rPr>
                        <a:t>ＡＬＴ</a:t>
                      </a:r>
                      <a:endParaRPr dirty="0">
                        <a:solidFill>
                          <a:schemeClr val="tx1"/>
                        </a:solidFill>
                        <a:latin typeface="Meiryo UI"/>
                        <a:ea typeface="Meiryo UI"/>
                      </a:endParaRPr>
                    </a:p>
                    <a:p>
                      <a:r>
                        <a:rPr kumimoji="1" lang="ja-JP" altLang="en-US" sz="1100" dirty="0">
                          <a:solidFill>
                            <a:schemeClr val="tx1"/>
                          </a:solidFill>
                          <a:latin typeface="Meiryo UI"/>
                          <a:ea typeface="Meiryo UI"/>
                        </a:rPr>
                        <a:t>（会計年度任用職員）</a:t>
                      </a:r>
                      <a:endParaRPr dirty="0">
                        <a:solidFill>
                          <a:schemeClr val="tx1"/>
                        </a:solidFill>
                        <a:latin typeface="Meiryo UI"/>
                        <a:ea typeface="Meiryo UI"/>
                      </a:endParaRPr>
                    </a:p>
                  </a:txBody>
                  <a:tcPr/>
                </a:tc>
                <a:tc>
                  <a:txBody>
                    <a:bodyPr/>
                    <a:lstStyle/>
                    <a:p>
                      <a:r>
                        <a:rPr kumimoji="1" lang="ja-JP" altLang="en-US" sz="1400" dirty="0" smtClean="0">
                          <a:solidFill>
                            <a:schemeClr val="tx1"/>
                          </a:solidFill>
                          <a:latin typeface="Meiryo UI"/>
                          <a:ea typeface="Meiryo UI"/>
                        </a:rPr>
                        <a:t>英語</a:t>
                      </a:r>
                      <a:r>
                        <a:rPr kumimoji="1" lang="ja-JP" altLang="en-US" sz="1400" dirty="0">
                          <a:solidFill>
                            <a:schemeClr val="tx1"/>
                          </a:solidFill>
                          <a:latin typeface="Meiryo UI"/>
                          <a:ea typeface="Meiryo UI"/>
                        </a:rPr>
                        <a:t>によるコミュニケーション能力育成のため、外国語科及び外国語活動の</a:t>
                      </a:r>
                      <a:r>
                        <a:rPr kumimoji="1" lang="ja-JP" altLang="en-US" sz="1400" dirty="0" smtClean="0">
                          <a:solidFill>
                            <a:schemeClr val="tx1"/>
                          </a:solidFill>
                          <a:latin typeface="Meiryo UI"/>
                          <a:ea typeface="Meiryo UI"/>
                        </a:rPr>
                        <a:t>助手</a:t>
                      </a:r>
                      <a:endParaRPr kumimoji="1" lang="en-US" altLang="ja-JP" sz="1400" dirty="0" smtClean="0">
                        <a:solidFill>
                          <a:schemeClr val="tx1"/>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a:solidFill>
                          <a:schemeClr val="tx1"/>
                        </a:solidFill>
                      </a:endParaRPr>
                    </a:p>
                  </a:txBody>
                  <a:tcPr/>
                </a:tc>
              </a:tr>
              <a:tr h="207494">
                <a:tc>
                  <a:txBody>
                    <a:bodyPr/>
                    <a:lstStyle/>
                    <a:p>
                      <a:r>
                        <a:rPr lang="ja-JP" altLang="en-US" sz="1400">
                          <a:solidFill>
                            <a:schemeClr val="tx1"/>
                          </a:solidFill>
                          <a:latin typeface="Meiryo UI"/>
                          <a:ea typeface="Meiryo UI"/>
                        </a:rPr>
                        <a:t>⑤</a:t>
                      </a:r>
                      <a:endParaRPr sz="1400">
                        <a:solidFill>
                          <a:schemeClr val="tx1"/>
                        </a:solidFill>
                        <a:latin typeface="Meiryo UI"/>
                        <a:ea typeface="Meiryo UI"/>
                      </a:endParaRPr>
                    </a:p>
                  </a:txBody>
                  <a:tcPr/>
                </a:tc>
                <a:tc>
                  <a:txBody>
                    <a:bodyPr/>
                    <a:lstStyle/>
                    <a:p>
                      <a:r>
                        <a:rPr lang="ja-JP" altLang="en-US" sz="1400" dirty="0">
                          <a:solidFill>
                            <a:schemeClr val="tx1"/>
                          </a:solidFill>
                          <a:latin typeface="Meiryo UI"/>
                          <a:ea typeface="Meiryo UI"/>
                        </a:rPr>
                        <a:t>スクールカウンセラー</a:t>
                      </a:r>
                      <a:endParaRPr sz="1400" dirty="0">
                        <a:solidFill>
                          <a:schemeClr val="tx1"/>
                        </a:solidFill>
                        <a:latin typeface="Meiryo UI"/>
                        <a:ea typeface="Meiryo UI"/>
                      </a:endParaRPr>
                    </a:p>
                    <a:p>
                      <a:r>
                        <a:rPr kumimoji="1" lang="ja-JP" altLang="en-US" sz="1000" dirty="0" smtClean="0">
                          <a:solidFill>
                            <a:schemeClr val="tx1"/>
                          </a:solidFill>
                          <a:latin typeface="Meiryo UI"/>
                          <a:ea typeface="Meiryo UI"/>
                        </a:rPr>
                        <a:t>（府：会計年度任用職員）</a:t>
                      </a:r>
                      <a:endParaRPr lang="ja-JP" altLang="en-US" sz="1000" dirty="0">
                        <a:solidFill>
                          <a:schemeClr val="tx1"/>
                        </a:solidFill>
                        <a:latin typeface="Meiryo UI"/>
                        <a:ea typeface="Meiryo UI"/>
                      </a:endParaRPr>
                    </a:p>
                  </a:txBody>
                  <a:tcPr/>
                </a:tc>
                <a:tc>
                  <a:txBody>
                    <a:bodyPr/>
                    <a:lstStyle/>
                    <a:p>
                      <a:r>
                        <a:rPr kumimoji="1" lang="ja-JP" altLang="en-US" sz="1400" dirty="0" smtClean="0">
                          <a:solidFill>
                            <a:schemeClr val="tx1"/>
                          </a:solidFill>
                          <a:latin typeface="Meiryo UI"/>
                          <a:ea typeface="Meiryo UI"/>
                        </a:rPr>
                        <a:t>小学校</a:t>
                      </a:r>
                      <a:r>
                        <a:rPr kumimoji="1" lang="ja-JP" altLang="en-US" sz="1400" dirty="0">
                          <a:solidFill>
                            <a:schemeClr val="tx1"/>
                          </a:solidFill>
                          <a:latin typeface="Meiryo UI"/>
                          <a:ea typeface="Meiryo UI"/>
                        </a:rPr>
                        <a:t>とも連携、児童生徒、保護者へのヒアリング、児童生徒の心のケア</a:t>
                      </a:r>
                      <a:r>
                        <a:rPr kumimoji="1" lang="ja-JP" altLang="en-US" sz="1400" dirty="0" smtClean="0">
                          <a:solidFill>
                            <a:schemeClr val="tx1"/>
                          </a:solidFill>
                          <a:latin typeface="Meiryo UI"/>
                          <a:ea typeface="Meiryo UI"/>
                        </a:rPr>
                        <a:t>等</a:t>
                      </a:r>
                      <a:endParaRPr kumimoji="1" lang="en-US" altLang="ja-JP" sz="1400" dirty="0" smtClean="0">
                        <a:solidFill>
                          <a:schemeClr val="tx1"/>
                        </a:solidFill>
                        <a:latin typeface="Meiryo UI"/>
                        <a:ea typeface="Meiryo UI"/>
                      </a:endParaRPr>
                    </a:p>
                    <a:p>
                      <a:endParaRPr sz="1400" dirty="0">
                        <a:solidFill>
                          <a:schemeClr val="tx1"/>
                        </a:solidFill>
                        <a:latin typeface="Meiryo UI"/>
                        <a:ea typeface="Meiryo UI"/>
                      </a:endParaRPr>
                    </a:p>
                  </a:txBody>
                  <a:tcPr/>
                </a:tc>
              </a:tr>
              <a:tr h="207494">
                <a:tc>
                  <a:txBody>
                    <a:bodyPr/>
                    <a:lstStyle/>
                    <a:p>
                      <a:r>
                        <a:rPr lang="ja-JP" altLang="en-US" sz="1400">
                          <a:solidFill>
                            <a:schemeClr val="tx1"/>
                          </a:solidFill>
                          <a:latin typeface="Meiryo UI"/>
                          <a:ea typeface="Meiryo UI"/>
                        </a:rPr>
                        <a:t>⑥</a:t>
                      </a:r>
                      <a:endParaRPr sz="1400">
                        <a:solidFill>
                          <a:schemeClr val="tx1"/>
                        </a:solidFill>
                        <a:latin typeface="Meiryo UI"/>
                        <a:ea typeface="Meiryo UI"/>
                      </a:endParaRPr>
                    </a:p>
                  </a:txBody>
                  <a:tcPr/>
                </a:tc>
                <a:tc>
                  <a:txBody>
                    <a:bodyPr/>
                    <a:lstStyle/>
                    <a:p>
                      <a:r>
                        <a:rPr lang="ja-JP" altLang="en-US" sz="1200" dirty="0">
                          <a:solidFill>
                            <a:schemeClr val="tx1"/>
                          </a:solidFill>
                          <a:latin typeface="Meiryo UI"/>
                          <a:ea typeface="Meiryo UI"/>
                        </a:rPr>
                        <a:t>スクールソーシャルワーカー</a:t>
                      </a:r>
                      <a:endParaRPr sz="1200" dirty="0">
                        <a:solidFill>
                          <a:schemeClr val="tx1"/>
                        </a:solidFill>
                        <a:latin typeface="Meiryo UI"/>
                        <a:ea typeface="Meiryo UI"/>
                      </a:endParaRPr>
                    </a:p>
                    <a:p>
                      <a:r>
                        <a:rPr kumimoji="1" lang="ja-JP" altLang="en-US" sz="1100" dirty="0">
                          <a:solidFill>
                            <a:schemeClr val="tx1"/>
                          </a:solidFill>
                          <a:latin typeface="Meiryo UI"/>
                          <a:ea typeface="Meiryo UI"/>
                        </a:rPr>
                        <a:t>（会計年度任用職員）</a:t>
                      </a:r>
                      <a:endParaRPr dirty="0">
                        <a:solidFill>
                          <a:schemeClr val="tx1"/>
                        </a:solidFill>
                        <a:latin typeface="Meiryo UI"/>
                        <a:ea typeface="Meiryo UI"/>
                      </a:endParaRPr>
                    </a:p>
                  </a:txBody>
                  <a:tcPr/>
                </a:tc>
                <a:tc>
                  <a:txBody>
                    <a:bodyPr/>
                    <a:lstStyle/>
                    <a:p>
                      <a:r>
                        <a:rPr kumimoji="1" lang="ja-JP" altLang="en-US" sz="1400" dirty="0" smtClean="0">
                          <a:solidFill>
                            <a:schemeClr val="tx1"/>
                          </a:solidFill>
                          <a:latin typeface="Meiryo UI"/>
                          <a:ea typeface="Meiryo UI"/>
                        </a:rPr>
                        <a:t>家庭</a:t>
                      </a:r>
                      <a:r>
                        <a:rPr kumimoji="1" lang="ja-JP" altLang="en-US" sz="1400" dirty="0">
                          <a:solidFill>
                            <a:schemeClr val="tx1"/>
                          </a:solidFill>
                          <a:latin typeface="Meiryo UI"/>
                          <a:ea typeface="Meiryo UI"/>
                        </a:rPr>
                        <a:t>訪問や学校内での相談活動等、悩みを抱える児童生徒や保護者への</a:t>
                      </a:r>
                      <a:r>
                        <a:rPr kumimoji="1" lang="ja-JP" altLang="en-US" sz="1400" dirty="0" smtClean="0">
                          <a:solidFill>
                            <a:schemeClr val="tx1"/>
                          </a:solidFill>
                          <a:latin typeface="Meiryo UI"/>
                          <a:ea typeface="Meiryo UI"/>
                        </a:rPr>
                        <a:t>支援</a:t>
                      </a:r>
                      <a:endParaRPr kumimoji="1" lang="en-US" altLang="ja-JP" sz="1400" dirty="0" smtClean="0">
                        <a:solidFill>
                          <a:schemeClr val="tx1"/>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a:solidFill>
                          <a:schemeClr val="tx1"/>
                        </a:solidFill>
                      </a:endParaRPr>
                    </a:p>
                  </a:txBody>
                  <a:tcPr/>
                </a:tc>
              </a:tr>
              <a:tr h="207494">
                <a:tc>
                  <a:txBody>
                    <a:bodyPr/>
                    <a:lstStyle/>
                    <a:p>
                      <a:r>
                        <a:rPr lang="ja-JP" altLang="en-US" sz="1400">
                          <a:solidFill>
                            <a:schemeClr val="tx1"/>
                          </a:solidFill>
                          <a:latin typeface="Meiryo UI"/>
                          <a:ea typeface="Meiryo UI"/>
                        </a:rPr>
                        <a:t>⑦</a:t>
                      </a:r>
                      <a:endParaRPr sz="1400">
                        <a:solidFill>
                          <a:schemeClr val="tx1"/>
                        </a:solidFill>
                        <a:latin typeface="Meiryo UI"/>
                        <a:ea typeface="Meiryo UI"/>
                      </a:endParaRPr>
                    </a:p>
                  </a:txBody>
                  <a:tcPr/>
                </a:tc>
                <a:tc>
                  <a:txBody>
                    <a:bodyPr/>
                    <a:lstStyle/>
                    <a:p>
                      <a:r>
                        <a:rPr lang="ja-JP" altLang="en-US" sz="1400" dirty="0">
                          <a:solidFill>
                            <a:schemeClr val="tx1"/>
                          </a:solidFill>
                          <a:latin typeface="Meiryo UI"/>
                          <a:ea typeface="Meiryo UI"/>
                        </a:rPr>
                        <a:t>臨床心理士</a:t>
                      </a:r>
                      <a:endParaRPr sz="1400" dirty="0">
                        <a:solidFill>
                          <a:schemeClr val="tx1"/>
                        </a:solidFill>
                        <a:latin typeface="Meiryo UI"/>
                        <a:ea typeface="Meiryo UI"/>
                      </a:endParaRPr>
                    </a:p>
                  </a:txBody>
                  <a:tcPr/>
                </a:tc>
                <a:tc>
                  <a:txBody>
                    <a:bodyPr/>
                    <a:lstStyle/>
                    <a:p>
                      <a:r>
                        <a:rPr lang="ja-JP" altLang="en-US" sz="1400" dirty="0" smtClean="0">
                          <a:solidFill>
                            <a:schemeClr val="tx1"/>
                          </a:solidFill>
                          <a:latin typeface="Meiryo UI"/>
                          <a:ea typeface="Meiryo UI"/>
                        </a:rPr>
                        <a:t>こころ</a:t>
                      </a:r>
                      <a:r>
                        <a:rPr lang="ja-JP" altLang="en-US" sz="1400" dirty="0">
                          <a:solidFill>
                            <a:schemeClr val="tx1"/>
                          </a:solidFill>
                          <a:latin typeface="Meiryo UI"/>
                          <a:ea typeface="Meiryo UI"/>
                        </a:rPr>
                        <a:t>の相談や子どもの発達に関する相談</a:t>
                      </a:r>
                      <a:r>
                        <a:rPr lang="ja-JP" altLang="en-US" sz="1400" dirty="0" smtClean="0">
                          <a:solidFill>
                            <a:schemeClr val="tx1"/>
                          </a:solidFill>
                          <a:latin typeface="Meiryo UI"/>
                          <a:ea typeface="Meiryo UI"/>
                        </a:rPr>
                        <a:t>等</a:t>
                      </a:r>
                      <a:endParaRPr lang="en-US" altLang="ja-JP" sz="1400" dirty="0" smtClean="0">
                        <a:solidFill>
                          <a:schemeClr val="tx1"/>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400" dirty="0" smtClean="0">
                        <a:solidFill>
                          <a:schemeClr val="tx1"/>
                        </a:solidFill>
                        <a:latin typeface="Meiryo UI"/>
                        <a:ea typeface="Meiryo UI"/>
                      </a:endParaRPr>
                    </a:p>
                  </a:txBody>
                  <a:tcPr/>
                </a:tc>
              </a:tr>
              <a:tr h="207494">
                <a:tc>
                  <a:txBody>
                    <a:bodyPr/>
                    <a:lstStyle/>
                    <a:p>
                      <a:r>
                        <a:rPr lang="ja-JP" altLang="en-US" sz="1400">
                          <a:solidFill>
                            <a:schemeClr val="tx1"/>
                          </a:solidFill>
                          <a:latin typeface="Meiryo UI"/>
                          <a:ea typeface="Meiryo UI"/>
                        </a:rPr>
                        <a:t>⑧</a:t>
                      </a:r>
                      <a:endParaRPr sz="1400">
                        <a:solidFill>
                          <a:schemeClr val="tx1"/>
                        </a:solidFill>
                        <a:latin typeface="Meiryo UI"/>
                        <a:ea typeface="Meiryo UI"/>
                      </a:endParaRPr>
                    </a:p>
                  </a:txBody>
                  <a:tcPr/>
                </a:tc>
                <a:tc>
                  <a:txBody>
                    <a:bodyPr/>
                    <a:lstStyle/>
                    <a:p>
                      <a:r>
                        <a:rPr lang="ja-JP" altLang="en-US" sz="1200" dirty="0">
                          <a:solidFill>
                            <a:schemeClr val="tx1"/>
                          </a:solidFill>
                          <a:latin typeface="Meiryo UI"/>
                          <a:ea typeface="Meiryo UI"/>
                        </a:rPr>
                        <a:t>教育相談コーディネーター</a:t>
                      </a:r>
                      <a:endParaRPr sz="1200" dirty="0">
                        <a:solidFill>
                          <a:schemeClr val="tx1"/>
                        </a:solidFill>
                        <a:latin typeface="Meiryo UI"/>
                        <a:ea typeface="Meiryo UI"/>
                      </a:endParaRPr>
                    </a:p>
                    <a:p>
                      <a:r>
                        <a:rPr kumimoji="1" lang="ja-JP" altLang="en-US" sz="1100" dirty="0">
                          <a:solidFill>
                            <a:schemeClr val="tx1"/>
                          </a:solidFill>
                          <a:latin typeface="Meiryo UI"/>
                          <a:ea typeface="Meiryo UI"/>
                        </a:rPr>
                        <a:t>（会計年度任用職員）</a:t>
                      </a:r>
                      <a:endParaRPr lang="ja-JP" altLang="en-US" sz="1100" dirty="0">
                        <a:solidFill>
                          <a:schemeClr val="tx1"/>
                        </a:solidFill>
                        <a:latin typeface="Meiryo UI"/>
                        <a:ea typeface="Meiryo UI"/>
                      </a:endParaRPr>
                    </a:p>
                  </a:txBody>
                  <a:tcPr/>
                </a:tc>
                <a:tc>
                  <a:txBody>
                    <a:bodyPr/>
                    <a:lstStyle/>
                    <a:p>
                      <a:r>
                        <a:rPr kumimoji="1" lang="ja-JP" altLang="en-US" sz="1400" dirty="0" smtClean="0">
                          <a:solidFill>
                            <a:schemeClr val="tx1"/>
                          </a:solidFill>
                          <a:latin typeface="Meiryo UI"/>
                          <a:ea typeface="Meiryo UI"/>
                        </a:rPr>
                        <a:t>カウンセラー・学校等との連携、児童生徒・保護者等と教育相談全般の連絡調整</a:t>
                      </a:r>
                      <a:endParaRPr kumimoji="1" lang="en-US" altLang="ja-JP" sz="1400" dirty="0" smtClean="0">
                        <a:solidFill>
                          <a:schemeClr val="tx1"/>
                        </a:solidFill>
                        <a:latin typeface="Meiryo UI"/>
                        <a:ea typeface="Meiryo UI"/>
                      </a:endParaRPr>
                    </a:p>
                    <a:p>
                      <a:endParaRPr sz="1400" dirty="0">
                        <a:solidFill>
                          <a:schemeClr val="tx1"/>
                        </a:solidFill>
                        <a:latin typeface="Meiryo UI"/>
                        <a:ea typeface="Meiryo UI"/>
                      </a:endParaRPr>
                    </a:p>
                  </a:txBody>
                  <a:tcPr/>
                </a:tc>
              </a:tr>
              <a:tr h="207494">
                <a:tc>
                  <a:txBody>
                    <a:bodyPr/>
                    <a:lstStyle/>
                    <a:p>
                      <a:r>
                        <a:rPr lang="ja-JP" altLang="en-US" sz="1400">
                          <a:solidFill>
                            <a:schemeClr val="tx1"/>
                          </a:solidFill>
                          <a:latin typeface="Meiryo UI"/>
                          <a:ea typeface="Meiryo UI"/>
                        </a:rPr>
                        <a:t>⑨</a:t>
                      </a:r>
                      <a:endParaRPr sz="1400">
                        <a:solidFill>
                          <a:schemeClr val="tx1"/>
                        </a:solidFill>
                        <a:latin typeface="Meiryo UI"/>
                        <a:ea typeface="Meiryo UI"/>
                      </a:endParaRPr>
                    </a:p>
                  </a:txBody>
                  <a:tcPr/>
                </a:tc>
                <a:tc>
                  <a:txBody>
                    <a:bodyPr/>
                    <a:lstStyle/>
                    <a:p>
                      <a:r>
                        <a:rPr lang="ja-JP" altLang="en-US" sz="1400">
                          <a:solidFill>
                            <a:schemeClr val="tx1"/>
                          </a:solidFill>
                        </a:rPr>
                        <a:t>スクールロイヤー</a:t>
                      </a:r>
                      <a:endParaRPr sz="1400">
                        <a:solidFill>
                          <a:schemeClr val="tx1"/>
                        </a:solidFill>
                      </a:endParaRPr>
                    </a:p>
                    <a:p>
                      <a:endParaRPr lang="ja-JP" altLang="en-US" sz="1400" dirty="0">
                        <a:solidFill>
                          <a:schemeClr val="tx1"/>
                        </a:solidFill>
                        <a:latin typeface="Meiryo UI"/>
                        <a:ea typeface="Meiryo UI"/>
                      </a:endParaRPr>
                    </a:p>
                  </a:txBody>
                  <a:tcPr/>
                </a:tc>
                <a:tc>
                  <a:txBody>
                    <a:bodyPr/>
                    <a:lstStyle/>
                    <a:p>
                      <a:r>
                        <a:rPr kumimoji="1" lang="ja-JP" altLang="en-US" sz="1400" dirty="0" smtClean="0">
                          <a:solidFill>
                            <a:schemeClr val="tx1"/>
                          </a:solidFill>
                          <a:latin typeface="Meiryo UI"/>
                          <a:ea typeface="Meiryo UI"/>
                        </a:rPr>
                        <a:t>「学校教育の場」における紛争解決（予防観点かの事前支援）を担う弁護士</a:t>
                      </a:r>
                      <a:endParaRPr kumimoji="1" lang="en-US" altLang="ja-JP" sz="1400" dirty="0" smtClean="0">
                        <a:solidFill>
                          <a:schemeClr val="tx1"/>
                        </a:solidFill>
                        <a:latin typeface="Meiryo UI"/>
                        <a:ea typeface="Meiryo UI"/>
                      </a:endParaRPr>
                    </a:p>
                    <a:p>
                      <a:r>
                        <a:rPr kumimoji="1" lang="ja-JP" altLang="en-US" sz="1400" dirty="0" smtClean="0">
                          <a:solidFill>
                            <a:schemeClr val="tx1"/>
                          </a:solidFill>
                          <a:latin typeface="Meiryo UI"/>
                          <a:ea typeface="Meiryo UI"/>
                        </a:rPr>
                        <a:t>いじめ事案等の早期解決を図るため関係機関と連携した支援や予防に向けた助言</a:t>
                      </a:r>
                      <a:endParaRPr kumimoji="1" lang="ja-JP" altLang="en-US" sz="1400" dirty="0">
                        <a:solidFill>
                          <a:schemeClr val="tx1"/>
                        </a:solidFill>
                        <a:latin typeface="Meiryo UI"/>
                        <a:ea typeface="Meiryo UI"/>
                      </a:endParaRPr>
                    </a:p>
                  </a:txBody>
                  <a:tcPr/>
                </a:tc>
              </a:tr>
            </a:tbl>
          </a:graphicData>
        </a:graphic>
      </p:graphicFrame>
      <p:sp>
        <p:nvSpPr>
          <p:cNvPr id="1201" name="Slide Number Placeholder 5"/>
          <p:cNvSpPr>
            <a:spLocks noGrp="1"/>
          </p:cNvSpPr>
          <p:nvPr>
            <p:ph type="sldNum" sz="quarter" idx="12"/>
          </p:nvPr>
        </p:nvSpPr>
        <p:spPr>
          <a:xfrm>
            <a:off x="6903693" y="6356351"/>
            <a:ext cx="2057400" cy="365125"/>
          </a:xfrm>
        </p:spPr>
        <p:txBody>
          <a:bodyPr/>
          <a:lstStyle/>
          <a:p>
            <a:r>
              <a:rPr kumimoji="1" lang="ja-JP" altLang="en-US"/>
              <a:t>10</a:t>
            </a:r>
            <a:endParaRPr kumimoji="1" lang="ja-JP"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aphicFrame>
        <p:nvGraphicFramePr>
          <p:cNvPr id="1203" name="四角形 138"/>
          <p:cNvGraphicFramePr>
            <a:graphicFrameLocks noGrp="1"/>
          </p:cNvGraphicFramePr>
          <p:nvPr/>
        </p:nvGraphicFramePr>
        <p:xfrm>
          <a:off x="110435" y="124239"/>
          <a:ext cx="8852732" cy="458640"/>
        </p:xfrm>
        <a:graphic>
          <a:graphicData uri="http://schemas.openxmlformats.org/drawingml/2006/table">
            <a:tbl>
              <a:tblPr firstRow="1" bandRow="1">
                <a:effectLst>
                  <a:outerShdw blurRad="76200" dist="12700" dir="2700000" sy="-23000" kx="-800400" algn="bl" rotWithShape="0">
                    <a:prstClr val="black">
                      <a:alpha val="20000"/>
                    </a:prstClr>
                  </a:outerShdw>
                </a:effectLst>
                <a:tableStyleId>{5C22544A-7EE6-4342-B048-85BDC9FD1C3A}</a:tableStyleId>
              </a:tblPr>
              <a:tblGrid>
                <a:gridCol w="8852732"/>
              </a:tblGrid>
              <a:tr h="441739">
                <a:tc>
                  <a:txBody>
                    <a:bodyPr/>
                    <a:lstStyle/>
                    <a:p>
                      <a:r>
                        <a:rPr kumimoji="1" lang="ja-JP" altLang="en-US" sz="2400" dirty="0">
                          <a:solidFill>
                            <a:schemeClr val="tx1"/>
                          </a:solidFill>
                          <a:latin typeface="Meiryo UI"/>
                          <a:ea typeface="Meiryo UI"/>
                        </a:rPr>
                        <a:t>Ⅳ．</a:t>
                      </a:r>
                      <a:r>
                        <a:rPr lang="ja-JP" altLang="en-US" sz="2400" dirty="0">
                          <a:solidFill>
                            <a:schemeClr val="tx1"/>
                          </a:solidFill>
                          <a:latin typeface="Meiryo UI"/>
                          <a:ea typeface="Meiryo UI"/>
                          <a:cs typeface="Verdana"/>
                        </a:rPr>
                        <a:t>働き方改革の進め方</a:t>
                      </a:r>
                      <a:endParaRPr kumimoji="1" lang="ja-JP" altLang="en-US" sz="2400" dirty="0">
                        <a:solidFill>
                          <a:schemeClr val="tx1"/>
                        </a:solidFill>
                        <a:latin typeface="Meiryo UI"/>
                        <a:ea typeface="Meiryo UI"/>
                      </a:endParaRPr>
                    </a:p>
                  </a:txBody>
                  <a:tcPr anchor="ctr">
                    <a:lnB w="57150" cap="flat" cmpd="sng" algn="ctr">
                      <a:solidFill>
                        <a:srgbClr val="0070C0"/>
                      </a:solidFill>
                      <a:prstDash val="solid"/>
                      <a:round/>
                      <a:headEnd type="none" w="med" len="med"/>
                      <a:tailEnd type="none" w="med" len="med"/>
                    </a:lnB>
                    <a:noFill/>
                  </a:tcPr>
                </a:tc>
              </a:tr>
            </a:tbl>
          </a:graphicData>
        </a:graphic>
      </p:graphicFrame>
      <p:graphicFrame>
        <p:nvGraphicFramePr>
          <p:cNvPr id="1204" name="四角形 117"/>
          <p:cNvGraphicFramePr>
            <a:graphicFrameLocks noGrp="1"/>
          </p:cNvGraphicFramePr>
          <p:nvPr>
            <p:extLst>
              <p:ext uri="{D42A27DB-BD31-4B8C-83A1-F6EECF244321}">
                <p14:modId xmlns:p14="http://schemas.microsoft.com/office/powerpoint/2010/main" val="3973916592"/>
              </p:ext>
            </p:extLst>
          </p:nvPr>
        </p:nvGraphicFramePr>
        <p:xfrm>
          <a:off x="514209" y="966304"/>
          <a:ext cx="8446884" cy="5502240"/>
        </p:xfrm>
        <a:graphic>
          <a:graphicData uri="http://schemas.openxmlformats.org/drawingml/2006/table">
            <a:tbl>
              <a:tblPr firstRow="1" bandRow="1">
                <a:tableStyleId>{7DF18680-E054-41AD-8BC1-D1AEF772440D}</a:tableStyleId>
              </a:tblPr>
              <a:tblGrid>
                <a:gridCol w="353390"/>
                <a:gridCol w="1711740"/>
                <a:gridCol w="6381754"/>
              </a:tblGrid>
              <a:tr h="278631">
                <a:tc>
                  <a:txBody>
                    <a:bodyPr/>
                    <a:lstStyle/>
                    <a:p>
                      <a:endParaRPr kumimoji="1" lang="ja-JP" altLang="en-US" sz="1400" dirty="0">
                        <a:latin typeface="Meiryo UI"/>
                        <a:ea typeface="Meiryo UI"/>
                      </a:endParaRPr>
                    </a:p>
                  </a:txBody>
                  <a:tcPr/>
                </a:tc>
                <a:tc>
                  <a:txBody>
                    <a:bodyPr/>
                    <a:lstStyle/>
                    <a:p>
                      <a:pPr algn="ctr"/>
                      <a:r>
                        <a:rPr kumimoji="1" lang="ja-JP" altLang="en-US" sz="1400" dirty="0">
                          <a:latin typeface="Meiryo UI"/>
                          <a:ea typeface="Meiryo UI"/>
                        </a:rPr>
                        <a:t>負担軽減メニュー</a:t>
                      </a:r>
                      <a:endParaRPr sz="1400">
                        <a:latin typeface="Meiryo UI"/>
                        <a:ea typeface="Meiryo UI"/>
                      </a:endParaRPr>
                    </a:p>
                  </a:txBody>
                  <a:tcPr/>
                </a:tc>
                <a:tc>
                  <a:txBody>
                    <a:bodyPr/>
                    <a:lstStyle/>
                    <a:p>
                      <a:pPr algn="ctr"/>
                      <a:r>
                        <a:rPr kumimoji="1" lang="ja-JP" altLang="en-US" sz="1400" dirty="0">
                          <a:latin typeface="Meiryo UI"/>
                          <a:ea typeface="Meiryo UI"/>
                        </a:rPr>
                        <a:t>取り組みの概要</a:t>
                      </a:r>
                      <a:endParaRPr sz="1400">
                        <a:latin typeface="Meiryo UI"/>
                        <a:ea typeface="Meiryo UI"/>
                      </a:endParaRPr>
                    </a:p>
                  </a:txBody>
                  <a:tcPr/>
                </a:tc>
              </a:tr>
              <a:tr h="207494">
                <a:tc>
                  <a:txBody>
                    <a:bodyPr/>
                    <a:lstStyle/>
                    <a:p>
                      <a:r>
                        <a:rPr lang="ja-JP" altLang="en-US" sz="1400">
                          <a:solidFill>
                            <a:schemeClr val="tx1"/>
                          </a:solidFill>
                          <a:latin typeface="Meiryo UI"/>
                          <a:ea typeface="Meiryo UI"/>
                        </a:rPr>
                        <a:t>⑩</a:t>
                      </a:r>
                      <a:endParaRPr sz="1400">
                        <a:solidFill>
                          <a:schemeClr val="tx1"/>
                        </a:solidFill>
                        <a:latin typeface="Meiryo UI"/>
                        <a:ea typeface="Meiryo UI"/>
                      </a:endParaRPr>
                    </a:p>
                  </a:txBody>
                  <a:tcPr/>
                </a:tc>
                <a:tc>
                  <a:txBody>
                    <a:bodyPr/>
                    <a:lstStyle/>
                    <a:p>
                      <a:r>
                        <a:rPr lang="ja-JP" altLang="en-US" sz="1200">
                          <a:solidFill>
                            <a:schemeClr val="tx1"/>
                          </a:solidFill>
                          <a:latin typeface="Meiryo UI"/>
                          <a:ea typeface="Meiryo UI"/>
                        </a:rPr>
                        <a:t>スクールサポートスタッフ</a:t>
                      </a:r>
                      <a:endParaRPr lang="ja-JP" altLang="en-US" sz="1200">
                        <a:solidFill>
                          <a:schemeClr val="tx1"/>
                        </a:solidFill>
                        <a:latin typeface="Meiryo UI"/>
                        <a:ea typeface="Meiryo UI"/>
                      </a:endParaRPr>
                    </a:p>
                    <a:p>
                      <a:r>
                        <a:rPr kumimoji="1" lang="ja-JP" altLang="en-US" sz="1100" dirty="0">
                          <a:solidFill>
                            <a:schemeClr val="tx1"/>
                          </a:solidFill>
                          <a:latin typeface="Meiryo UI"/>
                          <a:ea typeface="Meiryo UI"/>
                        </a:rPr>
                        <a:t>（会計年度任用職員）</a:t>
                      </a:r>
                      <a:endParaRPr>
                        <a:solidFill>
                          <a:schemeClr val="tx1"/>
                        </a:solidFill>
                        <a:latin typeface="Meiryo UI"/>
                        <a:ea typeface="Meiryo UI"/>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a:ea typeface="Meiryo UI"/>
                        </a:rPr>
                        <a:t>新型コロナウイルス感染症対策の消毒等及び授業のための印刷等事務補助</a:t>
                      </a:r>
                      <a:endParaRPr lang="ja-JP" altLang="en-US" sz="1400" dirty="0" smtClean="0">
                        <a:solidFill>
                          <a:schemeClr val="tx1"/>
                        </a:solidFill>
                        <a:latin typeface="Meiryo UI"/>
                        <a:ea typeface="Meiryo UI"/>
                      </a:endParaRPr>
                    </a:p>
                    <a:p>
                      <a:endParaRPr kumimoji="1" lang="ja-JP" altLang="en-US" sz="1400" dirty="0">
                        <a:solidFill>
                          <a:schemeClr val="tx1"/>
                        </a:solidFill>
                        <a:latin typeface="Meiryo UI"/>
                        <a:ea typeface="Meiryo UI"/>
                      </a:endParaRPr>
                    </a:p>
                  </a:txBody>
                  <a:tcPr/>
                </a:tc>
              </a:tr>
              <a:tr h="207494">
                <a:tc>
                  <a:txBody>
                    <a:bodyPr/>
                    <a:lstStyle/>
                    <a:p>
                      <a:r>
                        <a:rPr lang="ja-JP" altLang="en-US" sz="1400">
                          <a:solidFill>
                            <a:schemeClr val="tx1"/>
                          </a:solidFill>
                          <a:latin typeface="Meiryo UI"/>
                          <a:ea typeface="Meiryo UI"/>
                        </a:rPr>
                        <a:t>⑪</a:t>
                      </a:r>
                      <a:endParaRPr sz="1400">
                        <a:solidFill>
                          <a:schemeClr val="tx1"/>
                        </a:solidFill>
                        <a:latin typeface="Meiryo UI"/>
                        <a:ea typeface="Meiryo UI"/>
                      </a:endParaRPr>
                    </a:p>
                  </a:txBody>
                  <a:tcPr/>
                </a:tc>
                <a:tc>
                  <a:txBody>
                    <a:bodyPr/>
                    <a:lstStyle/>
                    <a:p>
                      <a:r>
                        <a:rPr kumimoji="1" lang="ja-JP" altLang="en-US" sz="1400" dirty="0">
                          <a:solidFill>
                            <a:schemeClr val="tx1"/>
                          </a:solidFill>
                          <a:latin typeface="Meiryo UI"/>
                          <a:ea typeface="Meiryo UI"/>
                        </a:rPr>
                        <a:t>ＩＣＴ支援員</a:t>
                      </a:r>
                      <a:endParaRPr dirty="0">
                        <a:solidFill>
                          <a:schemeClr val="tx1"/>
                        </a:solidFill>
                        <a:latin typeface="Meiryo UI"/>
                        <a:ea typeface="Meiryo UI"/>
                      </a:endParaRPr>
                    </a:p>
                    <a:p>
                      <a:r>
                        <a:rPr kumimoji="1" lang="ja-JP" altLang="en-US" sz="1100" dirty="0">
                          <a:solidFill>
                            <a:schemeClr val="tx1"/>
                          </a:solidFill>
                          <a:latin typeface="Meiryo UI"/>
                          <a:ea typeface="Meiryo UI"/>
                        </a:rPr>
                        <a:t>（会計年度任用職員）</a:t>
                      </a:r>
                      <a:endParaRPr dirty="0">
                        <a:solidFill>
                          <a:schemeClr val="tx1"/>
                        </a:solidFill>
                        <a:latin typeface="Meiryo UI"/>
                        <a:ea typeface="Meiryo UI"/>
                      </a:endParaRPr>
                    </a:p>
                  </a:txBody>
                  <a:tcPr/>
                </a:tc>
                <a:tc>
                  <a:txBody>
                    <a:bodyPr/>
                    <a:lstStyle/>
                    <a:p>
                      <a:r>
                        <a:rPr kumimoji="1" lang="ja-JP" altLang="en-US" sz="1400" dirty="0" smtClean="0">
                          <a:solidFill>
                            <a:schemeClr val="tx1"/>
                          </a:solidFill>
                          <a:latin typeface="Meiryo UI"/>
                          <a:ea typeface="Meiryo UI"/>
                        </a:rPr>
                        <a:t>学校ＩＣＴ機器の準備や操作、メンテナンス支援、授業づくりの技術的サポート</a:t>
                      </a:r>
                      <a:endParaRPr kumimoji="1" lang="en-US" altLang="ja-JP" sz="1400" dirty="0" smtClean="0">
                        <a:solidFill>
                          <a:schemeClr val="tx1"/>
                        </a:solidFill>
                        <a:latin typeface="Meiryo UI"/>
                        <a:ea typeface="Meiryo UI"/>
                      </a:endParaRPr>
                    </a:p>
                    <a:p>
                      <a:endParaRPr kumimoji="1" lang="ja-JP" altLang="en-US" sz="1400" dirty="0">
                        <a:solidFill>
                          <a:schemeClr val="tx1"/>
                        </a:solidFill>
                        <a:latin typeface="Meiryo UI"/>
                        <a:ea typeface="Meiryo UI"/>
                      </a:endParaRPr>
                    </a:p>
                  </a:txBody>
                  <a:tcPr/>
                </a:tc>
              </a:tr>
              <a:tr h="207494">
                <a:tc>
                  <a:txBody>
                    <a:bodyPr/>
                    <a:lstStyle/>
                    <a:p>
                      <a:r>
                        <a:rPr lang="ja-JP" altLang="en-US" sz="1400">
                          <a:solidFill>
                            <a:schemeClr val="tx1"/>
                          </a:solidFill>
                          <a:latin typeface="Meiryo UI"/>
                          <a:ea typeface="Meiryo UI"/>
                        </a:rPr>
                        <a:t>⑫</a:t>
                      </a:r>
                      <a:endParaRPr sz="1400">
                        <a:solidFill>
                          <a:schemeClr val="tx1"/>
                        </a:solidFill>
                        <a:latin typeface="Meiryo UI"/>
                        <a:ea typeface="Meiryo UI"/>
                      </a:endParaRPr>
                    </a:p>
                  </a:txBody>
                  <a:tcPr/>
                </a:tc>
                <a:tc>
                  <a:txBody>
                    <a:bodyPr/>
                    <a:lstStyle/>
                    <a:p>
                      <a:r>
                        <a:rPr lang="ja-JP" altLang="en-US" sz="1200" dirty="0">
                          <a:solidFill>
                            <a:schemeClr val="tx1"/>
                          </a:solidFill>
                          <a:latin typeface="Meiryo UI"/>
                          <a:ea typeface="Meiryo UI"/>
                        </a:rPr>
                        <a:t>GIGAスクールサポーター</a:t>
                      </a:r>
                      <a:endParaRPr>
                        <a:solidFill>
                          <a:schemeClr val="tx1"/>
                        </a:solidFill>
                      </a:endParaRPr>
                    </a:p>
                    <a:p>
                      <a:r>
                        <a:rPr kumimoji="1" lang="ja-JP" altLang="en-US" sz="1100" dirty="0">
                          <a:solidFill>
                            <a:schemeClr val="tx1"/>
                          </a:solidFill>
                          <a:latin typeface="Meiryo UI"/>
                          <a:ea typeface="Meiryo UI"/>
                        </a:rPr>
                        <a:t>（会計年度任用職員）</a:t>
                      </a:r>
                      <a:endParaRPr lang="ja-JP" altLang="en-US" sz="1100" dirty="0">
                        <a:solidFill>
                          <a:schemeClr val="tx1"/>
                        </a:solidFill>
                        <a:latin typeface="Meiryo UI"/>
                        <a:ea typeface="Meiryo UI"/>
                      </a:endParaRPr>
                    </a:p>
                  </a:txBody>
                  <a:tcPr/>
                </a:tc>
                <a:tc>
                  <a:txBody>
                    <a:bodyPr/>
                    <a:lstStyle/>
                    <a:p>
                      <a:r>
                        <a:rPr kumimoji="1" lang="ja-JP" altLang="en-US" sz="1400" dirty="0" smtClean="0">
                          <a:solidFill>
                            <a:schemeClr val="tx1"/>
                          </a:solidFill>
                          <a:latin typeface="Meiryo UI"/>
                          <a:ea typeface="Meiryo UI"/>
                        </a:rPr>
                        <a:t>学校ＩＣＴ全般の技術的助言や機器管理</a:t>
                      </a:r>
                      <a:endParaRPr kumimoji="1" lang="en-US" altLang="ja-JP" sz="1400" dirty="0" smtClean="0">
                        <a:solidFill>
                          <a:schemeClr val="tx1"/>
                        </a:solidFill>
                        <a:latin typeface="Meiryo UI"/>
                        <a:ea typeface="Meiryo UI"/>
                      </a:endParaRPr>
                    </a:p>
                    <a:p>
                      <a:endParaRPr kumimoji="1" lang="ja-JP" altLang="en-US" sz="1400" dirty="0">
                        <a:solidFill>
                          <a:schemeClr val="tx1"/>
                        </a:solidFill>
                        <a:latin typeface="Meiryo UI"/>
                        <a:ea typeface="Meiryo UI"/>
                      </a:endParaRPr>
                    </a:p>
                  </a:txBody>
                  <a:tcPr/>
                </a:tc>
              </a:tr>
              <a:tr h="207494">
                <a:tc>
                  <a:txBody>
                    <a:bodyPr/>
                    <a:lstStyle/>
                    <a:p>
                      <a:r>
                        <a:rPr lang="ja-JP" altLang="en-US" sz="1400">
                          <a:solidFill>
                            <a:schemeClr val="tx1"/>
                          </a:solidFill>
                          <a:latin typeface="Meiryo UI"/>
                          <a:ea typeface="Meiryo UI"/>
                        </a:rPr>
                        <a:t>⑬</a:t>
                      </a:r>
                      <a:endParaRPr sz="1400">
                        <a:solidFill>
                          <a:schemeClr val="tx1"/>
                        </a:solidFill>
                        <a:latin typeface="Meiryo UI"/>
                        <a:ea typeface="Meiryo UI"/>
                      </a:endParaRPr>
                    </a:p>
                    <a:p>
                      <a:endParaRPr sz="1400">
                        <a:solidFill>
                          <a:schemeClr val="tx1"/>
                        </a:solidFill>
                        <a:latin typeface="Meiryo UI"/>
                        <a:ea typeface="Meiryo UI"/>
                      </a:endParaRPr>
                    </a:p>
                  </a:txBody>
                  <a:tcPr/>
                </a:tc>
                <a:tc>
                  <a:txBody>
                    <a:bodyPr/>
                    <a:lstStyle/>
                    <a:p>
                      <a:r>
                        <a:rPr kumimoji="1" lang="ja-JP" altLang="en-US" sz="1400" dirty="0">
                          <a:solidFill>
                            <a:schemeClr val="tx1"/>
                          </a:solidFill>
                          <a:latin typeface="Meiryo UI"/>
                          <a:ea typeface="Meiryo UI"/>
                        </a:rPr>
                        <a:t>子ども見まもり隊</a:t>
                      </a:r>
                      <a:endParaRPr>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a:ea typeface="Meiryo UI"/>
                        </a:rPr>
                        <a:t>地域の方々により児童</a:t>
                      </a:r>
                      <a:r>
                        <a:rPr kumimoji="1" lang="ja-JP" altLang="en-US" sz="1400" dirty="0">
                          <a:solidFill>
                            <a:schemeClr val="tx1"/>
                          </a:solidFill>
                          <a:latin typeface="Meiryo UI"/>
                          <a:ea typeface="Meiryo UI"/>
                        </a:rPr>
                        <a:t>生徒の登下校時に交差点等で通学を見守り</a:t>
                      </a:r>
                    </a:p>
                  </a:txBody>
                  <a:tcPr/>
                </a:tc>
              </a:tr>
              <a:tr h="207494">
                <a:tc>
                  <a:txBody>
                    <a:bodyPr/>
                    <a:lstStyle/>
                    <a:p>
                      <a:r>
                        <a:rPr lang="ja-JP" altLang="en-US" sz="1400">
                          <a:solidFill>
                            <a:schemeClr val="tx1"/>
                          </a:solidFill>
                          <a:latin typeface="Meiryo UI"/>
                          <a:ea typeface="Meiryo UI"/>
                        </a:rPr>
                        <a:t>⑭</a:t>
                      </a:r>
                      <a:endParaRPr sz="1400">
                        <a:solidFill>
                          <a:schemeClr val="tx1"/>
                        </a:solidFill>
                        <a:latin typeface="Meiryo UI"/>
                        <a:ea typeface="Meiryo UI"/>
                      </a:endParaRPr>
                    </a:p>
                  </a:txBody>
                  <a:tcPr/>
                </a:tc>
                <a:tc>
                  <a:txBody>
                    <a:bodyPr/>
                    <a:lstStyle/>
                    <a:p>
                      <a:r>
                        <a:rPr lang="ja-JP" altLang="en-US" sz="1400" dirty="0">
                          <a:solidFill>
                            <a:schemeClr val="tx1"/>
                          </a:solidFill>
                          <a:latin typeface="Meiryo UI"/>
                          <a:ea typeface="Meiryo UI"/>
                        </a:rPr>
                        <a:t>スクールガードリーダー</a:t>
                      </a:r>
                      <a:endParaRPr sz="1400" dirty="0">
                        <a:solidFill>
                          <a:schemeClr val="tx1"/>
                        </a:solidFill>
                        <a:latin typeface="Meiryo UI"/>
                        <a:ea typeface="Meiryo UI"/>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a:ea typeface="Meiryo UI"/>
                        </a:rPr>
                        <a:t>児童生徒の登下校時に校区を巡回、子ども見まもり隊と連携し、安全確保に努める</a:t>
                      </a:r>
                      <a:endParaRPr kumimoji="1" lang="en-US" altLang="ja-JP" sz="1400" dirty="0" smtClean="0">
                        <a:solidFill>
                          <a:schemeClr val="tx1"/>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sz="1400">
                        <a:solidFill>
                          <a:schemeClr val="tx1"/>
                        </a:solidFill>
                        <a:latin typeface="Meiryo UI"/>
                        <a:ea typeface="Meiryo UI"/>
                      </a:endParaRPr>
                    </a:p>
                  </a:txBody>
                  <a:tcPr/>
                </a:tc>
              </a:tr>
              <a:tr h="213019">
                <a:tc>
                  <a:txBody>
                    <a:bodyPr/>
                    <a:lstStyle/>
                    <a:p>
                      <a:r>
                        <a:rPr lang="ja-JP" altLang="en-US" sz="1400">
                          <a:solidFill>
                            <a:schemeClr val="tx1"/>
                          </a:solidFill>
                          <a:latin typeface="Meiryo UI"/>
                          <a:ea typeface="Meiryo UI"/>
                        </a:rPr>
                        <a:t>⑮</a:t>
                      </a:r>
                      <a:endParaRPr sz="1400">
                        <a:solidFill>
                          <a:schemeClr val="tx1"/>
                        </a:solidFill>
                        <a:latin typeface="Meiryo UI"/>
                        <a:ea typeface="Meiryo UI"/>
                      </a:endParaRPr>
                    </a:p>
                  </a:txBody>
                  <a:tcPr/>
                </a:tc>
                <a:tc>
                  <a:txBody>
                    <a:bodyPr/>
                    <a:lstStyle/>
                    <a:p>
                      <a:r>
                        <a:rPr lang="ja-JP" altLang="en-US" sz="1400" dirty="0">
                          <a:solidFill>
                            <a:schemeClr val="tx1"/>
                          </a:solidFill>
                          <a:latin typeface="Meiryo UI"/>
                          <a:ea typeface="Meiryo UI"/>
                        </a:rPr>
                        <a:t>部活動外部指導者</a:t>
                      </a:r>
                      <a:endParaRPr sz="1400" dirty="0">
                        <a:solidFill>
                          <a:schemeClr val="tx1"/>
                        </a:solidFill>
                        <a:latin typeface="Meiryo UI"/>
                        <a:ea typeface="Meiryo UI"/>
                      </a:endParaRPr>
                    </a:p>
                    <a:p>
                      <a:endParaRPr lang="ja-JP" altLang="en-US" sz="1400" dirty="0">
                        <a:solidFill>
                          <a:schemeClr val="tx1"/>
                        </a:solidFill>
                        <a:latin typeface="Meiryo UI"/>
                        <a:ea typeface="Meiryo UI"/>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a:ea typeface="Meiryo UI"/>
                        </a:rPr>
                        <a:t>中学校</a:t>
                      </a:r>
                      <a:r>
                        <a:rPr kumimoji="1" lang="ja-JP" altLang="en-US" sz="1400" dirty="0">
                          <a:solidFill>
                            <a:schemeClr val="tx1"/>
                          </a:solidFill>
                          <a:latin typeface="Meiryo UI"/>
                          <a:ea typeface="Meiryo UI"/>
                        </a:rPr>
                        <a:t>の部活動を充実させることを目的に指導者を</a:t>
                      </a:r>
                      <a:r>
                        <a:rPr kumimoji="1" lang="ja-JP" altLang="en-US" sz="1400" dirty="0" smtClean="0">
                          <a:solidFill>
                            <a:schemeClr val="tx1"/>
                          </a:solidFill>
                          <a:latin typeface="Meiryo UI"/>
                          <a:ea typeface="Meiryo UI"/>
                        </a:rPr>
                        <a:t>派遣</a:t>
                      </a:r>
                      <a:endParaRPr kumimoji="1" lang="en-US" altLang="ja-JP" sz="1400" dirty="0" smtClean="0">
                        <a:solidFill>
                          <a:schemeClr val="tx1"/>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sz="1400">
                        <a:solidFill>
                          <a:schemeClr val="tx1"/>
                        </a:solidFill>
                        <a:latin typeface="Meiryo UI"/>
                        <a:ea typeface="Meiryo UI"/>
                      </a:endParaRPr>
                    </a:p>
                  </a:txBody>
                  <a:tcPr/>
                </a:tc>
              </a:tr>
              <a:tr h="207494">
                <a:tc>
                  <a:txBody>
                    <a:bodyPr/>
                    <a:lstStyle/>
                    <a:p>
                      <a:r>
                        <a:rPr lang="ja-JP" altLang="en-US" sz="1400" dirty="0">
                          <a:solidFill>
                            <a:schemeClr val="tx1"/>
                          </a:solidFill>
                          <a:latin typeface="Meiryo UI"/>
                          <a:ea typeface="Meiryo UI"/>
                        </a:rPr>
                        <a:t>⑯</a:t>
                      </a:r>
                      <a:endParaRPr sz="1400" dirty="0">
                        <a:solidFill>
                          <a:schemeClr val="tx1"/>
                        </a:solidFill>
                        <a:latin typeface="Meiryo UI"/>
                        <a:ea typeface="Meiryo UI"/>
                      </a:endParaRPr>
                    </a:p>
                  </a:txBody>
                  <a:tcPr/>
                </a:tc>
                <a:tc>
                  <a:txBody>
                    <a:bodyPr/>
                    <a:lstStyle/>
                    <a:p>
                      <a:r>
                        <a:rPr lang="ja-JP" altLang="en-US" sz="1400" dirty="0">
                          <a:solidFill>
                            <a:schemeClr val="tx1"/>
                          </a:solidFill>
                          <a:latin typeface="Meiryo UI"/>
                          <a:ea typeface="Meiryo UI"/>
                        </a:rPr>
                        <a:t>部活動指導員</a:t>
                      </a:r>
                      <a:endParaRPr sz="1400" dirty="0">
                        <a:solidFill>
                          <a:schemeClr val="tx1"/>
                        </a:solidFill>
                        <a:latin typeface="Meiryo UI"/>
                        <a:ea typeface="Meiryo UI"/>
                      </a:endParaRPr>
                    </a:p>
                    <a:p>
                      <a:endParaRPr lang="ja-JP" altLang="en-US" sz="1400" dirty="0">
                        <a:solidFill>
                          <a:schemeClr val="tx1"/>
                        </a:solidFill>
                        <a:latin typeface="Meiryo UI"/>
                        <a:ea typeface="Meiryo UI"/>
                      </a:endParaRPr>
                    </a:p>
                  </a:txBody>
                  <a:tcPr/>
                </a:tc>
                <a:tc>
                  <a:txBody>
                    <a:bodyPr/>
                    <a:lstStyle/>
                    <a:p>
                      <a:r>
                        <a:rPr kumimoji="1" lang="ja-JP" altLang="en-US" sz="1400" dirty="0">
                          <a:solidFill>
                            <a:schemeClr val="tx1"/>
                          </a:solidFill>
                          <a:latin typeface="Meiryo UI"/>
                          <a:ea typeface="Meiryo UI"/>
                        </a:rPr>
                        <a:t>教職員の部活動における時間外勤務の縮減及び負担軽減のために設置する職</a:t>
                      </a:r>
                      <a:endParaRPr sz="1400">
                        <a:solidFill>
                          <a:schemeClr val="tx1"/>
                        </a:solidFill>
                        <a:latin typeface="Meiryo UI"/>
                        <a:ea typeface="Meiryo UI"/>
                      </a:endParaRPr>
                    </a:p>
                    <a:p>
                      <a:r>
                        <a:rPr kumimoji="1" lang="ja-JP" altLang="en-US" sz="1400" dirty="0">
                          <a:solidFill>
                            <a:schemeClr val="tx1"/>
                          </a:solidFill>
                          <a:latin typeface="Meiryo UI"/>
                          <a:ea typeface="Meiryo UI"/>
                        </a:rPr>
                        <a:t>中学校の部活動にて、技術指導、学校外での活動の引率等</a:t>
                      </a:r>
                      <a:endParaRPr sz="1400">
                        <a:solidFill>
                          <a:schemeClr val="tx1"/>
                        </a:solidFill>
                        <a:latin typeface="Meiryo UI"/>
                        <a:ea typeface="Meiryo UI"/>
                      </a:endParaRPr>
                    </a:p>
                  </a:txBody>
                  <a:tcPr/>
                </a:tc>
              </a:tr>
              <a:tr h="207494">
                <a:tc>
                  <a:txBody>
                    <a:bodyPr/>
                    <a:lstStyle/>
                    <a:p>
                      <a:r>
                        <a:rPr lang="ja-JP" altLang="en-US" sz="1400">
                          <a:solidFill>
                            <a:schemeClr val="tx1"/>
                          </a:solidFill>
                          <a:latin typeface="Meiryo UI"/>
                          <a:ea typeface="Meiryo UI"/>
                        </a:rPr>
                        <a:t>⑰</a:t>
                      </a:r>
                      <a:endParaRPr sz="1400">
                        <a:solidFill>
                          <a:schemeClr val="tx1"/>
                        </a:solidFill>
                        <a:latin typeface="Meiryo UI"/>
                        <a:ea typeface="Meiryo UI"/>
                      </a:endParaRPr>
                    </a:p>
                  </a:txBody>
                  <a:tcPr/>
                </a:tc>
                <a:tc>
                  <a:txBody>
                    <a:bodyPr/>
                    <a:lstStyle/>
                    <a:p>
                      <a:r>
                        <a:rPr kumimoji="1" lang="ja-JP" altLang="en-US" sz="1400" dirty="0">
                          <a:solidFill>
                            <a:schemeClr val="tx1"/>
                          </a:solidFill>
                          <a:latin typeface="Meiryo UI"/>
                          <a:ea typeface="Meiryo UI"/>
                        </a:rPr>
                        <a:t>スポーツ指導者（DASH協定）</a:t>
                      </a:r>
                      <a:endParaRPr sz="1400" dirty="0">
                        <a:solidFill>
                          <a:schemeClr val="tx1"/>
                        </a:solidFill>
                        <a:latin typeface="Meiryo UI"/>
                        <a:ea typeface="Meiryo UI"/>
                      </a:endParaRPr>
                    </a:p>
                  </a:txBody>
                  <a:tcPr/>
                </a:tc>
                <a:tc>
                  <a:txBody>
                    <a:bodyPr/>
                    <a:lstStyle/>
                    <a:p>
                      <a:r>
                        <a:rPr kumimoji="1" lang="ja-JP" altLang="en-US" sz="1400" dirty="0" smtClean="0">
                          <a:solidFill>
                            <a:schemeClr val="tx1"/>
                          </a:solidFill>
                          <a:latin typeface="Meiryo UI"/>
                          <a:ea typeface="Meiryo UI"/>
                        </a:rPr>
                        <a:t>大阪体育大学生が、スポーツ指導者として、中学校部活動顧問を補助</a:t>
                      </a:r>
                      <a:endParaRPr kumimoji="1" lang="en-US" altLang="ja-JP" sz="1400" dirty="0" smtClean="0">
                        <a:solidFill>
                          <a:schemeClr val="tx1"/>
                        </a:solidFill>
                        <a:latin typeface="Meiryo UI"/>
                        <a:ea typeface="Meiryo UI"/>
                      </a:endParaRPr>
                    </a:p>
                    <a:p>
                      <a:r>
                        <a:rPr kumimoji="1" lang="ja-JP" altLang="en-US" sz="1400" dirty="0" smtClean="0">
                          <a:solidFill>
                            <a:schemeClr val="tx1"/>
                          </a:solidFill>
                          <a:latin typeface="Meiryo UI"/>
                          <a:ea typeface="Meiryo UI"/>
                        </a:rPr>
                        <a:t>安全・傷害予や技能の指導、用具・施設の点検や管理等</a:t>
                      </a:r>
                      <a:endParaRPr kumimoji="1" lang="ja-JP" altLang="en-US" sz="1400" dirty="0">
                        <a:solidFill>
                          <a:schemeClr val="tx1"/>
                        </a:solidFill>
                        <a:latin typeface="Meiryo UI"/>
                        <a:ea typeface="Meiryo UI"/>
                      </a:endParaRPr>
                    </a:p>
                  </a:txBody>
                  <a:tcPr/>
                </a:tc>
              </a:tr>
              <a:tr h="207494">
                <a:tc>
                  <a:txBody>
                    <a:bodyPr/>
                    <a:lstStyle/>
                    <a:p>
                      <a:r>
                        <a:rPr lang="ja-JP" altLang="en-US" sz="1400">
                          <a:solidFill>
                            <a:schemeClr val="tx1"/>
                          </a:solidFill>
                          <a:latin typeface="Meiryo UI"/>
                          <a:ea typeface="Meiryo UI"/>
                        </a:rPr>
                        <a:t>⑱</a:t>
                      </a:r>
                      <a:endParaRPr sz="1400">
                        <a:solidFill>
                          <a:schemeClr val="tx1"/>
                        </a:solidFill>
                        <a:latin typeface="Meiryo UI"/>
                        <a:ea typeface="Meiryo UI"/>
                      </a:endParaRPr>
                    </a:p>
                  </a:txBody>
                  <a:tcPr/>
                </a:tc>
                <a:tc>
                  <a:txBody>
                    <a:bodyPr/>
                    <a:lstStyle/>
                    <a:p>
                      <a:r>
                        <a:rPr lang="ja-JP" altLang="en-US" sz="1400" dirty="0">
                          <a:solidFill>
                            <a:schemeClr val="tx1"/>
                          </a:solidFill>
                          <a:latin typeface="Meiryo UI"/>
                          <a:ea typeface="Meiryo UI"/>
                        </a:rPr>
                        <a:t>栄養士</a:t>
                      </a:r>
                      <a:endParaRPr sz="1400" dirty="0">
                        <a:solidFill>
                          <a:schemeClr val="tx1"/>
                        </a:solidFill>
                        <a:latin typeface="Meiryo UI"/>
                        <a:ea typeface="Meiryo UI"/>
                      </a:endParaRPr>
                    </a:p>
                    <a:p>
                      <a:r>
                        <a:rPr kumimoji="1" lang="ja-JP" altLang="en-US" sz="1100" dirty="0">
                          <a:solidFill>
                            <a:schemeClr val="tx1"/>
                          </a:solidFill>
                          <a:latin typeface="Meiryo UI"/>
                          <a:ea typeface="Meiryo UI"/>
                        </a:rPr>
                        <a:t>（会計年度任用職員）</a:t>
                      </a:r>
                      <a:endParaRPr sz="1100" dirty="0">
                        <a:solidFill>
                          <a:schemeClr val="tx1"/>
                        </a:solidFill>
                        <a:latin typeface="Meiryo UI"/>
                        <a:ea typeface="Meiryo UI"/>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a:ea typeface="Meiryo UI"/>
                        </a:rPr>
                        <a:t>学校給食における衛生管理、アレルギー対応等</a:t>
                      </a:r>
                    </a:p>
                    <a:p>
                      <a:endParaRPr kumimoji="1" lang="ja-JP" altLang="en-US" sz="1400" dirty="0">
                        <a:solidFill>
                          <a:schemeClr val="tx1"/>
                        </a:solidFill>
                        <a:latin typeface="Meiryo UI"/>
                        <a:ea typeface="Meiryo UI"/>
                      </a:endParaRPr>
                    </a:p>
                  </a:txBody>
                  <a:tcPr/>
                </a:tc>
              </a:tr>
              <a:tr h="207494">
                <a:tc>
                  <a:txBody>
                    <a:bodyPr/>
                    <a:lstStyle/>
                    <a:p>
                      <a:r>
                        <a:rPr lang="ja-JP" altLang="en-US" sz="1400">
                          <a:solidFill>
                            <a:schemeClr val="tx1"/>
                          </a:solidFill>
                          <a:latin typeface="Meiryo UI"/>
                          <a:ea typeface="Meiryo UI"/>
                        </a:rPr>
                        <a:t>⑲</a:t>
                      </a:r>
                      <a:endParaRPr sz="1400">
                        <a:solidFill>
                          <a:schemeClr val="tx1"/>
                        </a:solidFill>
                        <a:latin typeface="Meiryo UI"/>
                        <a:ea typeface="Meiryo UI"/>
                      </a:endParaRPr>
                    </a:p>
                  </a:txBody>
                  <a:tcPr/>
                </a:tc>
                <a:tc>
                  <a:txBody>
                    <a:bodyPr/>
                    <a:lstStyle/>
                    <a:p>
                      <a:r>
                        <a:rPr lang="ja-JP" altLang="en-US" sz="1400">
                          <a:solidFill>
                            <a:schemeClr val="tx1"/>
                          </a:solidFill>
                          <a:latin typeface="Meiryo UI"/>
                          <a:ea typeface="Meiryo UI"/>
                        </a:rPr>
                        <a:t>学習支援員</a:t>
                      </a:r>
                      <a:endParaRPr sz="1400">
                        <a:solidFill>
                          <a:schemeClr val="tx1"/>
                        </a:solidFill>
                        <a:latin typeface="Meiryo UI"/>
                        <a:ea typeface="Meiryo UI"/>
                      </a:endParaRPr>
                    </a:p>
                  </a:txBody>
                  <a:tcPr/>
                </a:tc>
                <a:tc>
                  <a:txBody>
                    <a:bodyPr/>
                    <a:lstStyle/>
                    <a:p>
                      <a:r>
                        <a:rPr kumimoji="1" lang="ja-JP" altLang="en-US" sz="1400" dirty="0" smtClean="0">
                          <a:solidFill>
                            <a:schemeClr val="tx1"/>
                          </a:solidFill>
                          <a:latin typeface="Meiryo UI"/>
                          <a:ea typeface="Meiryo UI"/>
                        </a:rPr>
                        <a:t>放課後や長期休業期間中の補習学習の支援、授業中の個別学習支援</a:t>
                      </a:r>
                      <a:endParaRPr kumimoji="1" lang="en-US" altLang="ja-JP" sz="1400" dirty="0" smtClean="0">
                        <a:solidFill>
                          <a:schemeClr val="tx1"/>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solidFill>
                        <a:latin typeface="Meiryo UI"/>
                        <a:ea typeface="Meiryo UI"/>
                      </a:endParaRPr>
                    </a:p>
                  </a:txBody>
                  <a:tcPr/>
                </a:tc>
              </a:tr>
            </a:tbl>
          </a:graphicData>
        </a:graphic>
      </p:graphicFrame>
      <p:sp>
        <p:nvSpPr>
          <p:cNvPr id="1205" name="Slide Number Placeholder 5"/>
          <p:cNvSpPr>
            <a:spLocks noGrp="1"/>
          </p:cNvSpPr>
          <p:nvPr>
            <p:ph type="sldNum" sz="quarter" idx="12"/>
          </p:nvPr>
        </p:nvSpPr>
        <p:spPr>
          <a:xfrm>
            <a:off x="6903693" y="6356351"/>
            <a:ext cx="2057400" cy="365125"/>
          </a:xfrm>
        </p:spPr>
        <p:txBody>
          <a:bodyPr/>
          <a:lstStyle/>
          <a:p>
            <a:r>
              <a:rPr kumimoji="1" lang="ja-JP" altLang="en-US"/>
              <a:t>11</a:t>
            </a:r>
            <a:endParaRPr kumimoji="1" lang="ja-JP" altLang="en-US"/>
          </a:p>
        </p:txBody>
      </p:sp>
      <p:sp>
        <p:nvSpPr>
          <p:cNvPr id="1206" name="テキスト 167"/>
          <p:cNvSpPr txBox="1"/>
          <p:nvPr/>
        </p:nvSpPr>
        <p:spPr>
          <a:xfrm>
            <a:off x="506924" y="6452704"/>
            <a:ext cx="8059753" cy="306884"/>
          </a:xfrm>
          <a:prstGeom prst="rect">
            <a:avLst/>
          </a:prstGeom>
        </p:spPr>
        <p:txBody>
          <a:bodyPr>
            <a:spAutoFit/>
          </a:bodyPr>
          <a:lstStyle/>
          <a:p>
            <a:pPr>
              <a:defRPr lang="ja-JP" altLang="en-US"/>
            </a:pPr>
            <a:r>
              <a:rPr lang="ja-JP" altLang="en-US" sz="1400" dirty="0">
                <a:latin typeface="Meiryo UI"/>
                <a:ea typeface="Meiryo UI"/>
              </a:rPr>
              <a:t>※個別の事業目的により導入した職であっても、教職員の負担軽減に資するものを記載</a:t>
            </a:r>
            <a:endParaRPr lang="ja-JP" altLang="en-US" sz="1400" u="non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aphicFrame>
        <p:nvGraphicFramePr>
          <p:cNvPr id="1208" name="四角形 138"/>
          <p:cNvGraphicFramePr>
            <a:graphicFrameLocks noGrp="1"/>
          </p:cNvGraphicFramePr>
          <p:nvPr/>
        </p:nvGraphicFramePr>
        <p:xfrm>
          <a:off x="110435" y="124239"/>
          <a:ext cx="8852732" cy="458640"/>
        </p:xfrm>
        <a:graphic>
          <a:graphicData uri="http://schemas.openxmlformats.org/drawingml/2006/table">
            <a:tbl>
              <a:tblPr firstRow="1" bandRow="1">
                <a:effectLst>
                  <a:outerShdw blurRad="76200" dist="12700" dir="2700000" sy="-23000" kx="-800400" algn="bl" rotWithShape="0">
                    <a:prstClr val="black">
                      <a:alpha val="20000"/>
                    </a:prstClr>
                  </a:outerShdw>
                </a:effectLst>
                <a:tableStyleId>{5C22544A-7EE6-4342-B048-85BDC9FD1C3A}</a:tableStyleId>
              </a:tblPr>
              <a:tblGrid>
                <a:gridCol w="8852732"/>
              </a:tblGrid>
              <a:tr h="441739">
                <a:tc>
                  <a:txBody>
                    <a:bodyPr/>
                    <a:lstStyle/>
                    <a:p>
                      <a:r>
                        <a:rPr kumimoji="1" lang="ja-JP" altLang="en-US" sz="2400" dirty="0">
                          <a:solidFill>
                            <a:schemeClr val="tx1"/>
                          </a:solidFill>
                          <a:latin typeface="Meiryo UI"/>
                          <a:ea typeface="Meiryo UI"/>
                        </a:rPr>
                        <a:t>Ⅳ．</a:t>
                      </a:r>
                      <a:r>
                        <a:rPr lang="ja-JP" altLang="en-US" sz="2400">
                          <a:solidFill>
                            <a:schemeClr val="tx1"/>
                          </a:solidFill>
                          <a:latin typeface="Meiryo UI"/>
                          <a:ea typeface="Meiryo UI"/>
                          <a:cs typeface="Verdana"/>
                        </a:rPr>
                        <a:t>働き方改革の進め方</a:t>
                      </a:r>
                      <a:endParaRPr kumimoji="1" lang="ja-JP" altLang="en-US" sz="2400" dirty="0">
                        <a:solidFill>
                          <a:schemeClr val="tx1"/>
                        </a:solidFill>
                        <a:latin typeface="Meiryo UI"/>
                        <a:ea typeface="Meiryo UI"/>
                      </a:endParaRPr>
                    </a:p>
                  </a:txBody>
                  <a:tcPr anchor="ctr">
                    <a:lnB w="57150" cap="flat" cmpd="sng" algn="ctr">
                      <a:solidFill>
                        <a:srgbClr val="0070C0"/>
                      </a:solidFill>
                      <a:prstDash val="solid"/>
                      <a:round/>
                      <a:headEnd type="none" w="med" len="med"/>
                      <a:tailEnd type="none" w="med" len="med"/>
                    </a:lnB>
                    <a:noFill/>
                  </a:tcPr>
                </a:tc>
              </a:tr>
            </a:tbl>
          </a:graphicData>
        </a:graphic>
      </p:graphicFrame>
      <p:sp>
        <p:nvSpPr>
          <p:cNvPr id="1209" name="テキスト 118"/>
          <p:cNvSpPr txBox="1"/>
          <p:nvPr/>
        </p:nvSpPr>
        <p:spPr>
          <a:xfrm>
            <a:off x="110439" y="911087"/>
            <a:ext cx="8856878" cy="368439"/>
          </a:xfrm>
          <a:prstGeom prst="rect">
            <a:avLst/>
          </a:prstGeom>
        </p:spPr>
        <p:txBody>
          <a:bodyPr wrap="square">
            <a:spAutoFit/>
          </a:bodyPr>
          <a:lstStyle/>
          <a:p>
            <a:pPr marL="0" indent="0">
              <a:buNone/>
              <a:defRPr lang="ja-JP" altLang="en-US"/>
            </a:pPr>
            <a:r>
              <a:rPr lang="ja-JP" altLang="en-US" sz="1800">
                <a:latin typeface="Meiryo UI"/>
                <a:ea typeface="Meiryo UI"/>
              </a:rPr>
              <a:t>（３）「教育委員会事務局主催会議・文書等の縮減・工夫改善」によるもの</a:t>
            </a:r>
          </a:p>
        </p:txBody>
      </p:sp>
      <p:graphicFrame>
        <p:nvGraphicFramePr>
          <p:cNvPr id="1210" name="四角形 119"/>
          <p:cNvGraphicFramePr>
            <a:graphicFrameLocks noGrp="1"/>
          </p:cNvGraphicFramePr>
          <p:nvPr>
            <p:extLst>
              <p:ext uri="{D42A27DB-BD31-4B8C-83A1-F6EECF244321}">
                <p14:modId xmlns:p14="http://schemas.microsoft.com/office/powerpoint/2010/main" val="1485984965"/>
              </p:ext>
            </p:extLst>
          </p:nvPr>
        </p:nvGraphicFramePr>
        <p:xfrm>
          <a:off x="516285" y="1279526"/>
          <a:ext cx="8446884" cy="4982640"/>
        </p:xfrm>
        <a:graphic>
          <a:graphicData uri="http://schemas.openxmlformats.org/drawingml/2006/table">
            <a:tbl>
              <a:tblPr firstRow="1" bandRow="1">
                <a:tableStyleId>{7DF18680-E054-41AD-8BC1-D1AEF772440D}</a:tableStyleId>
              </a:tblPr>
              <a:tblGrid>
                <a:gridCol w="353390"/>
                <a:gridCol w="1711740"/>
                <a:gridCol w="6381754"/>
              </a:tblGrid>
              <a:tr h="125548">
                <a:tc>
                  <a:txBody>
                    <a:bodyPr/>
                    <a:lstStyle/>
                    <a:p>
                      <a:endParaRPr kumimoji="1" lang="ja-JP" altLang="en-US" sz="1400" dirty="0">
                        <a:latin typeface="Meiryo UI"/>
                        <a:ea typeface="Meiryo UI"/>
                      </a:endParaRPr>
                    </a:p>
                  </a:txBody>
                  <a:tcPr/>
                </a:tc>
                <a:tc>
                  <a:txBody>
                    <a:bodyPr/>
                    <a:lstStyle/>
                    <a:p>
                      <a:pPr algn="ctr"/>
                      <a:r>
                        <a:rPr kumimoji="1" lang="ja-JP" altLang="en-US" sz="1400" dirty="0">
                          <a:latin typeface="Meiryo UI"/>
                          <a:ea typeface="Meiryo UI"/>
                        </a:rPr>
                        <a:t>負担軽減メニュー</a:t>
                      </a:r>
                      <a:endParaRPr sz="1400">
                        <a:latin typeface="Meiryo UI"/>
                        <a:ea typeface="Meiryo UI"/>
                      </a:endParaRPr>
                    </a:p>
                  </a:txBody>
                  <a:tcPr/>
                </a:tc>
                <a:tc>
                  <a:txBody>
                    <a:bodyPr/>
                    <a:lstStyle/>
                    <a:p>
                      <a:pPr algn="ctr"/>
                      <a:r>
                        <a:rPr kumimoji="1" lang="ja-JP" altLang="en-US" sz="1400" dirty="0">
                          <a:latin typeface="Meiryo UI"/>
                          <a:ea typeface="Meiryo UI"/>
                        </a:rPr>
                        <a:t>取り組みの概要</a:t>
                      </a:r>
                      <a:endParaRPr sz="1400">
                        <a:latin typeface="Meiryo UI"/>
                        <a:ea typeface="Meiryo UI"/>
                      </a:endParaRPr>
                    </a:p>
                  </a:txBody>
                  <a:tcPr/>
                </a:tc>
              </a:tr>
              <a:tr h="207494">
                <a:tc>
                  <a:txBody>
                    <a:bodyPr/>
                    <a:lstStyle/>
                    <a:p>
                      <a:r>
                        <a:rPr kumimoji="1" lang="ja-JP" altLang="en-US" sz="1400" dirty="0">
                          <a:solidFill>
                            <a:schemeClr val="tx1"/>
                          </a:solidFill>
                          <a:latin typeface="Meiryo UI"/>
                          <a:ea typeface="Meiryo UI"/>
                        </a:rPr>
                        <a:t>①</a:t>
                      </a:r>
                      <a:endParaRPr sz="1400">
                        <a:solidFill>
                          <a:schemeClr val="tx1"/>
                        </a:solidFill>
                        <a:latin typeface="Meiryo UI"/>
                        <a:ea typeface="Meiryo UI"/>
                      </a:endParaRPr>
                    </a:p>
                  </a:txBody>
                  <a:tcPr/>
                </a:tc>
                <a:tc>
                  <a:txBody>
                    <a:bodyPr/>
                    <a:lstStyle/>
                    <a:p>
                      <a:r>
                        <a:rPr kumimoji="1" lang="ja-JP" altLang="en-US" sz="1400" dirty="0">
                          <a:solidFill>
                            <a:schemeClr val="tx1"/>
                          </a:solidFill>
                          <a:latin typeface="Meiryo UI"/>
                          <a:ea typeface="Meiryo UI"/>
                        </a:rPr>
                        <a:t>会議・説明会の縮減等</a:t>
                      </a:r>
                      <a:endParaRPr sz="1400">
                        <a:solidFill>
                          <a:schemeClr val="tx1"/>
                        </a:solidFill>
                        <a:latin typeface="Meiryo UI"/>
                        <a:ea typeface="Meiryo UI"/>
                      </a:endParaRPr>
                    </a:p>
                  </a:txBody>
                  <a:tcPr/>
                </a:tc>
                <a:tc>
                  <a:txBody>
                    <a:bodyPr/>
                    <a:lstStyle/>
                    <a:p>
                      <a:r>
                        <a:rPr kumimoji="1" lang="ja-JP" altLang="en-US" sz="1400" dirty="0">
                          <a:solidFill>
                            <a:schemeClr val="tx1"/>
                          </a:solidFill>
                          <a:latin typeface="Meiryo UI"/>
                          <a:ea typeface="Meiryo UI"/>
                        </a:rPr>
                        <a:t>会議・説明会の精選</a:t>
                      </a:r>
                      <a:endParaRPr sz="1400" dirty="0">
                        <a:solidFill>
                          <a:schemeClr val="tx1"/>
                        </a:solidFill>
                        <a:latin typeface="Meiryo UI"/>
                        <a:ea typeface="Meiryo UI"/>
                      </a:endParaRPr>
                    </a:p>
                    <a:p>
                      <a:r>
                        <a:rPr kumimoji="1" lang="ja-JP" altLang="en-US" sz="1400" dirty="0">
                          <a:solidFill>
                            <a:schemeClr val="tx1"/>
                          </a:solidFill>
                          <a:latin typeface="Meiryo UI"/>
                          <a:ea typeface="Meiryo UI"/>
                        </a:rPr>
                        <a:t>会議等の簡素化、効率的・効果的な運営、工夫改善、時間短縮</a:t>
                      </a:r>
                      <a:endParaRPr sz="1400" dirty="0">
                        <a:solidFill>
                          <a:schemeClr val="tx1"/>
                        </a:solidFill>
                        <a:latin typeface="Meiryo UI"/>
                        <a:ea typeface="Meiryo UI"/>
                      </a:endParaRPr>
                    </a:p>
                  </a:txBody>
                  <a:tcPr/>
                </a:tc>
              </a:tr>
              <a:tr h="213019">
                <a:tc>
                  <a:txBody>
                    <a:bodyPr/>
                    <a:lstStyle/>
                    <a:p>
                      <a:r>
                        <a:rPr kumimoji="1" lang="ja-JP" altLang="en-US" sz="1400" dirty="0">
                          <a:solidFill>
                            <a:schemeClr val="tx1"/>
                          </a:solidFill>
                          <a:latin typeface="Meiryo UI"/>
                          <a:ea typeface="Meiryo UI"/>
                        </a:rPr>
                        <a:t>②</a:t>
                      </a:r>
                      <a:endParaRPr sz="1400">
                        <a:solidFill>
                          <a:schemeClr val="tx1"/>
                        </a:solidFill>
                        <a:latin typeface="Meiryo UI"/>
                        <a:ea typeface="Meiryo UI"/>
                      </a:endParaRPr>
                    </a:p>
                  </a:txBody>
                  <a:tcPr/>
                </a:tc>
                <a:tc>
                  <a:txBody>
                    <a:bodyPr/>
                    <a:lstStyle/>
                    <a:p>
                      <a:r>
                        <a:rPr kumimoji="1" lang="ja-JP" altLang="en-US" sz="1400" dirty="0">
                          <a:solidFill>
                            <a:schemeClr val="tx1"/>
                          </a:solidFill>
                          <a:latin typeface="Meiryo UI"/>
                          <a:ea typeface="Meiryo UI"/>
                        </a:rPr>
                        <a:t>研修会の効率化等</a:t>
                      </a:r>
                      <a:endParaRPr sz="1400">
                        <a:solidFill>
                          <a:schemeClr val="tx1"/>
                        </a:solidFill>
                        <a:latin typeface="Meiryo UI"/>
                        <a:ea typeface="Meiryo UI"/>
                      </a:endParaRPr>
                    </a:p>
                  </a:txBody>
                  <a:tcPr/>
                </a:tc>
                <a:tc>
                  <a:txBody>
                    <a:bodyPr/>
                    <a:lstStyle/>
                    <a:p>
                      <a:r>
                        <a:rPr kumimoji="1" lang="ja-JP" altLang="en-US" sz="1400" dirty="0">
                          <a:solidFill>
                            <a:schemeClr val="tx1"/>
                          </a:solidFill>
                          <a:latin typeface="Meiryo UI"/>
                          <a:ea typeface="Meiryo UI"/>
                        </a:rPr>
                        <a:t>より効率的・効果的な研修の内容や実施方法等を研究</a:t>
                      </a:r>
                      <a:endParaRPr sz="1400" dirty="0">
                        <a:solidFill>
                          <a:schemeClr val="tx1"/>
                        </a:solidFill>
                        <a:latin typeface="Meiryo UI"/>
                        <a:ea typeface="Meiryo UI"/>
                      </a:endParaRPr>
                    </a:p>
                    <a:p>
                      <a:r>
                        <a:rPr kumimoji="1" lang="ja-JP" altLang="en-US" sz="1400" dirty="0">
                          <a:solidFill>
                            <a:schemeClr val="tx1"/>
                          </a:solidFill>
                          <a:latin typeface="Meiryo UI"/>
                          <a:ea typeface="Meiryo UI"/>
                        </a:rPr>
                        <a:t>免許更新制度廃止に伴う研修の見直し</a:t>
                      </a:r>
                      <a:endParaRPr sz="1400" dirty="0">
                        <a:solidFill>
                          <a:schemeClr val="tx1"/>
                        </a:solidFill>
                        <a:latin typeface="Meiryo UI"/>
                        <a:ea typeface="Meiryo UI"/>
                      </a:endParaRPr>
                    </a:p>
                  </a:txBody>
                  <a:tcPr/>
                </a:tc>
              </a:tr>
              <a:tr h="207494">
                <a:tc>
                  <a:txBody>
                    <a:bodyPr/>
                    <a:lstStyle/>
                    <a:p>
                      <a:r>
                        <a:rPr kumimoji="1" lang="ja-JP" altLang="en-US" sz="1400" dirty="0">
                          <a:solidFill>
                            <a:schemeClr val="tx1"/>
                          </a:solidFill>
                          <a:latin typeface="Meiryo UI"/>
                          <a:ea typeface="Meiryo UI"/>
                        </a:rPr>
                        <a:t>③</a:t>
                      </a:r>
                      <a:endParaRPr sz="1400">
                        <a:solidFill>
                          <a:schemeClr val="tx1"/>
                        </a:solidFill>
                        <a:latin typeface="Meiryo UI"/>
                        <a:ea typeface="Meiryo UI"/>
                      </a:endParaRPr>
                    </a:p>
                  </a:txBody>
                  <a:tcPr/>
                </a:tc>
                <a:tc>
                  <a:txBody>
                    <a:bodyPr/>
                    <a:lstStyle/>
                    <a:p>
                      <a:r>
                        <a:rPr kumimoji="1" lang="ja-JP" altLang="en-US" sz="1400" dirty="0">
                          <a:solidFill>
                            <a:schemeClr val="tx1"/>
                          </a:solidFill>
                          <a:latin typeface="Meiryo UI"/>
                          <a:ea typeface="Meiryo UI"/>
                        </a:rPr>
                        <a:t>調査、通知文書の精査等</a:t>
                      </a:r>
                      <a:endParaRPr sz="1400">
                        <a:solidFill>
                          <a:schemeClr val="tx1"/>
                        </a:solidFill>
                        <a:latin typeface="Meiryo UI"/>
                        <a:ea typeface="Meiryo UI"/>
                      </a:endParaRPr>
                    </a:p>
                  </a:txBody>
                  <a:tcPr/>
                </a:tc>
                <a:tc>
                  <a:txBody>
                    <a:bodyPr/>
                    <a:lstStyle/>
                    <a:p>
                      <a:r>
                        <a:rPr kumimoji="1" lang="ja-JP" altLang="en-US" sz="1400" dirty="0">
                          <a:solidFill>
                            <a:schemeClr val="tx1"/>
                          </a:solidFill>
                          <a:latin typeface="Meiryo UI"/>
                          <a:ea typeface="Meiryo UI"/>
                        </a:rPr>
                        <a:t>調査の見直し・簡略化、備品台帳のシステム化</a:t>
                      </a:r>
                      <a:endParaRPr sz="1400" dirty="0">
                        <a:solidFill>
                          <a:schemeClr val="tx1"/>
                        </a:solidFill>
                        <a:latin typeface="Meiryo UI"/>
                        <a:ea typeface="Meiryo UI"/>
                      </a:endParaRPr>
                    </a:p>
                    <a:p>
                      <a:r>
                        <a:rPr kumimoji="1" lang="ja-JP" altLang="en-US" sz="1400" dirty="0">
                          <a:solidFill>
                            <a:schemeClr val="tx1"/>
                          </a:solidFill>
                          <a:latin typeface="Meiryo UI"/>
                          <a:ea typeface="Meiryo UI"/>
                        </a:rPr>
                        <a:t>学校向け通知文書等の工夫改善</a:t>
                      </a:r>
                      <a:endParaRPr sz="1400" dirty="0">
                        <a:solidFill>
                          <a:schemeClr val="tx1"/>
                        </a:solidFill>
                        <a:latin typeface="Meiryo UI"/>
                        <a:ea typeface="Meiryo UI"/>
                      </a:endParaRPr>
                    </a:p>
                  </a:txBody>
                  <a:tcPr/>
                </a:tc>
              </a:tr>
              <a:tr h="207494">
                <a:tc>
                  <a:txBody>
                    <a:bodyPr/>
                    <a:lstStyle/>
                    <a:p>
                      <a:r>
                        <a:rPr kumimoji="1" lang="ja-JP" altLang="en-US" sz="1400" dirty="0">
                          <a:solidFill>
                            <a:schemeClr val="tx1"/>
                          </a:solidFill>
                          <a:latin typeface="Meiryo UI"/>
                          <a:ea typeface="Meiryo UI"/>
                        </a:rPr>
                        <a:t>④</a:t>
                      </a:r>
                      <a:endParaRPr sz="1400">
                        <a:solidFill>
                          <a:schemeClr val="tx1"/>
                        </a:solidFill>
                        <a:latin typeface="Meiryo UI"/>
                        <a:ea typeface="Meiryo UI"/>
                      </a:endParaRPr>
                    </a:p>
                  </a:txBody>
                  <a:tcPr/>
                </a:tc>
                <a:tc>
                  <a:txBody>
                    <a:bodyPr/>
                    <a:lstStyle/>
                    <a:p>
                      <a:r>
                        <a:rPr lang="ja-JP" altLang="en-US" sz="1400">
                          <a:solidFill>
                            <a:schemeClr val="tx1"/>
                          </a:solidFill>
                          <a:latin typeface="Meiryo UI"/>
                          <a:ea typeface="Meiryo UI"/>
                        </a:rPr>
                        <a:t>業務マニュアル等の提供</a:t>
                      </a:r>
                      <a:endParaRPr sz="1400">
                        <a:solidFill>
                          <a:schemeClr val="tx1"/>
                        </a:solidFill>
                        <a:latin typeface="Meiryo UI"/>
                        <a:ea typeface="Meiryo UI"/>
                      </a:endParaRPr>
                    </a:p>
                  </a:txBody>
                  <a:tcPr/>
                </a:tc>
                <a:tc>
                  <a:txBody>
                    <a:bodyPr/>
                    <a:lstStyle/>
                    <a:p>
                      <a:r>
                        <a:rPr kumimoji="1" lang="ja-JP" altLang="en-US" sz="1400" dirty="0">
                          <a:solidFill>
                            <a:schemeClr val="tx1"/>
                          </a:solidFill>
                          <a:latin typeface="Meiryo UI"/>
                          <a:ea typeface="Meiryo UI"/>
                        </a:rPr>
                        <a:t>各業務のマニュアル化及びポータルサイト等での情報共有等による事務の効率化</a:t>
                      </a:r>
                      <a:endParaRPr sz="1400" dirty="0">
                        <a:solidFill>
                          <a:schemeClr val="tx1"/>
                        </a:solidFill>
                        <a:latin typeface="Meiryo UI"/>
                        <a:ea typeface="Meiryo UI"/>
                      </a:endParaRPr>
                    </a:p>
                  </a:txBody>
                  <a:tcPr/>
                </a:tc>
              </a:tr>
              <a:tr h="213019">
                <a:tc>
                  <a:txBody>
                    <a:bodyPr/>
                    <a:lstStyle/>
                    <a:p>
                      <a:r>
                        <a:rPr kumimoji="1" lang="ja-JP" altLang="en-US" sz="1400" dirty="0">
                          <a:solidFill>
                            <a:schemeClr val="tx1"/>
                          </a:solidFill>
                          <a:latin typeface="Meiryo UI"/>
                          <a:ea typeface="Meiryo UI"/>
                        </a:rPr>
                        <a:t>⑤</a:t>
                      </a:r>
                      <a:endParaRPr sz="1400">
                        <a:solidFill>
                          <a:schemeClr val="tx1"/>
                        </a:solidFill>
                        <a:latin typeface="Meiryo UI"/>
                        <a:ea typeface="Meiryo UI"/>
                      </a:endParaRPr>
                    </a:p>
                  </a:txBody>
                  <a:tcPr/>
                </a:tc>
                <a:tc>
                  <a:txBody>
                    <a:bodyPr/>
                    <a:lstStyle/>
                    <a:p>
                      <a:r>
                        <a:rPr lang="ja-JP" altLang="en-US" sz="1400">
                          <a:solidFill>
                            <a:schemeClr val="tx1"/>
                          </a:solidFill>
                          <a:latin typeface="Meiryo UI"/>
                          <a:ea typeface="Meiryo UI"/>
                        </a:rPr>
                        <a:t>報告の精選・軽量化</a:t>
                      </a:r>
                      <a:endParaRPr sz="1400">
                        <a:solidFill>
                          <a:schemeClr val="tx1"/>
                        </a:solidFill>
                        <a:latin typeface="Meiryo UI"/>
                        <a:ea typeface="Meiryo UI"/>
                      </a:endParaRPr>
                    </a:p>
                  </a:txBody>
                  <a:tcPr/>
                </a:tc>
                <a:tc>
                  <a:txBody>
                    <a:bodyPr/>
                    <a:lstStyle/>
                    <a:p>
                      <a:r>
                        <a:rPr kumimoji="1" lang="ja-JP" altLang="en-US" sz="1400" dirty="0">
                          <a:solidFill>
                            <a:schemeClr val="tx1"/>
                          </a:solidFill>
                          <a:latin typeface="Meiryo UI"/>
                          <a:ea typeface="Meiryo UI"/>
                        </a:rPr>
                        <a:t>各種報告書の内容の精査（記載項目の見直し等）</a:t>
                      </a:r>
                      <a:endParaRPr sz="1400">
                        <a:solidFill>
                          <a:schemeClr val="tx1"/>
                        </a:solidFill>
                        <a:latin typeface="Meiryo UI"/>
                        <a:ea typeface="Meiryo UI"/>
                      </a:endParaRPr>
                    </a:p>
                    <a:p>
                      <a:r>
                        <a:rPr kumimoji="1" lang="ja-JP" altLang="en-US" sz="1400" dirty="0">
                          <a:solidFill>
                            <a:schemeClr val="tx1"/>
                          </a:solidFill>
                          <a:latin typeface="Meiryo UI"/>
                          <a:ea typeface="Meiryo UI"/>
                        </a:rPr>
                        <a:t>データの自動集計等電算システム等の活用</a:t>
                      </a:r>
                      <a:endParaRPr sz="1400">
                        <a:solidFill>
                          <a:schemeClr val="tx1"/>
                        </a:solidFill>
                        <a:latin typeface="Meiryo UI"/>
                        <a:ea typeface="Meiryo UI"/>
                      </a:endParaRPr>
                    </a:p>
                  </a:txBody>
                  <a:tcPr/>
                </a:tc>
              </a:tr>
              <a:tr h="207494">
                <a:tc>
                  <a:txBody>
                    <a:bodyPr/>
                    <a:lstStyle/>
                    <a:p>
                      <a:r>
                        <a:rPr kumimoji="1" lang="ja-JP" altLang="en-US" sz="1400" dirty="0">
                          <a:solidFill>
                            <a:schemeClr val="tx1"/>
                          </a:solidFill>
                          <a:latin typeface="Meiryo UI"/>
                          <a:ea typeface="Meiryo UI"/>
                        </a:rPr>
                        <a:t>⑥</a:t>
                      </a:r>
                      <a:endParaRPr sz="1400">
                        <a:solidFill>
                          <a:schemeClr val="tx1"/>
                        </a:solidFill>
                        <a:latin typeface="Meiryo UI"/>
                        <a:ea typeface="Meiryo UI"/>
                      </a:endParaRPr>
                    </a:p>
                  </a:txBody>
                  <a:tcPr/>
                </a:tc>
                <a:tc>
                  <a:txBody>
                    <a:bodyPr/>
                    <a:lstStyle/>
                    <a:p>
                      <a:r>
                        <a:rPr lang="ja-JP" altLang="en-US" sz="1400">
                          <a:solidFill>
                            <a:schemeClr val="tx1"/>
                          </a:solidFill>
                          <a:latin typeface="Meiryo UI"/>
                          <a:ea typeface="Meiryo UI"/>
                        </a:rPr>
                        <a:t>校務支援システム</a:t>
                      </a:r>
                      <a:endParaRPr sz="1400">
                        <a:solidFill>
                          <a:schemeClr val="tx1"/>
                        </a:solidFill>
                        <a:latin typeface="Meiryo UI"/>
                        <a:ea typeface="Meiryo UI"/>
                      </a:endParaRPr>
                    </a:p>
                  </a:txBody>
                  <a:tcPr/>
                </a:tc>
                <a:tc>
                  <a:txBody>
                    <a:bodyPr/>
                    <a:lstStyle/>
                    <a:p>
                      <a:r>
                        <a:rPr kumimoji="1" lang="ja-JP" altLang="en-US" sz="1400" dirty="0" smtClean="0">
                          <a:solidFill>
                            <a:schemeClr val="tx1"/>
                          </a:solidFill>
                          <a:latin typeface="Meiryo UI"/>
                          <a:ea typeface="Meiryo UI"/>
                        </a:rPr>
                        <a:t>学籍系、教務系、保健系の業務等校務をシステム化による業務効率の引き上げ</a:t>
                      </a:r>
                      <a:endParaRPr kumimoji="1" lang="ja-JP" altLang="en-US" sz="1400" dirty="0">
                        <a:solidFill>
                          <a:schemeClr val="tx1"/>
                        </a:solidFill>
                        <a:latin typeface="Meiryo UI"/>
                        <a:ea typeface="Meiryo UI"/>
                      </a:endParaRPr>
                    </a:p>
                    <a:p>
                      <a:r>
                        <a:rPr lang="ja-JP" altLang="en-US" sz="1400" dirty="0" smtClean="0">
                          <a:solidFill>
                            <a:schemeClr val="tx1"/>
                          </a:solidFill>
                          <a:latin typeface="Meiryo UI"/>
                          <a:ea typeface="Meiryo UI"/>
                        </a:rPr>
                        <a:t>真に必要となる児童生徒への指導時間を継続的につくり出すことにつなげる</a:t>
                      </a:r>
                      <a:endParaRPr sz="1400" dirty="0">
                        <a:solidFill>
                          <a:schemeClr val="tx1"/>
                        </a:solidFill>
                        <a:latin typeface="Meiryo UI"/>
                        <a:ea typeface="Meiryo UI"/>
                      </a:endParaRPr>
                    </a:p>
                  </a:txBody>
                  <a:tcPr/>
                </a:tc>
              </a:tr>
              <a:tr h="300490">
                <a:tc>
                  <a:txBody>
                    <a:bodyPr/>
                    <a:lstStyle/>
                    <a:p>
                      <a:r>
                        <a:rPr kumimoji="1" lang="ja-JP" altLang="en-US" sz="1400" dirty="0">
                          <a:solidFill>
                            <a:schemeClr val="tx1"/>
                          </a:solidFill>
                          <a:latin typeface="Meiryo UI"/>
                          <a:ea typeface="Meiryo UI"/>
                        </a:rPr>
                        <a:t>⑦</a:t>
                      </a:r>
                      <a:endParaRPr sz="1400">
                        <a:solidFill>
                          <a:schemeClr val="tx1"/>
                        </a:solidFill>
                        <a:latin typeface="Meiryo UI"/>
                        <a:ea typeface="Meiryo UI"/>
                      </a:endParaRPr>
                    </a:p>
                  </a:txBody>
                  <a:tcPr/>
                </a:tc>
                <a:tc>
                  <a:txBody>
                    <a:bodyPr/>
                    <a:lstStyle/>
                    <a:p>
                      <a:r>
                        <a:rPr lang="ja-JP" altLang="en-US" sz="1400">
                          <a:solidFill>
                            <a:schemeClr val="tx1"/>
                          </a:solidFill>
                          <a:latin typeface="Meiryo UI"/>
                          <a:ea typeface="Meiryo UI"/>
                        </a:rPr>
                        <a:t>働き方改革ポータルサイト（仮称）</a:t>
                      </a:r>
                      <a:endParaRPr sz="1400">
                        <a:solidFill>
                          <a:schemeClr val="tx1"/>
                        </a:solidFill>
                        <a:latin typeface="Meiryo UI"/>
                        <a:ea typeface="Meiryo UI"/>
                      </a:endParaRPr>
                    </a:p>
                  </a:txBody>
                  <a:tcPr/>
                </a:tc>
                <a:tc>
                  <a:txBody>
                    <a:bodyPr/>
                    <a:lstStyle/>
                    <a:p>
                      <a:r>
                        <a:rPr kumimoji="1" lang="ja-JP" altLang="en-US" sz="1400" dirty="0">
                          <a:solidFill>
                            <a:schemeClr val="tx1"/>
                          </a:solidFill>
                          <a:latin typeface="Meiryo UI"/>
                          <a:ea typeface="Meiryo UI"/>
                        </a:rPr>
                        <a:t>負担軽減の取り組み事例や、国・府の動き、関係法令等を掲載</a:t>
                      </a:r>
                      <a:endParaRPr sz="1400">
                        <a:solidFill>
                          <a:schemeClr val="tx1"/>
                        </a:solidFill>
                        <a:latin typeface="Meiryo UI"/>
                        <a:ea typeface="Meiryo UI"/>
                      </a:endParaRPr>
                    </a:p>
                    <a:p>
                      <a:r>
                        <a:rPr kumimoji="1" lang="ja-JP" altLang="en-US" sz="1400" dirty="0">
                          <a:solidFill>
                            <a:schemeClr val="tx1"/>
                          </a:solidFill>
                          <a:latin typeface="Meiryo UI"/>
                          <a:ea typeface="Meiryo UI"/>
                        </a:rPr>
                        <a:t>情報共有及び各校の取り組みに活用</a:t>
                      </a:r>
                      <a:endParaRPr sz="1400">
                        <a:solidFill>
                          <a:schemeClr val="tx1"/>
                        </a:solidFill>
                        <a:latin typeface="Meiryo UI"/>
                        <a:ea typeface="Meiryo UI"/>
                      </a:endParaRPr>
                    </a:p>
                  </a:txBody>
                  <a:tcPr/>
                </a:tc>
              </a:tr>
              <a:tr h="300490">
                <a:tc>
                  <a:txBody>
                    <a:bodyPr/>
                    <a:lstStyle/>
                    <a:p>
                      <a:r>
                        <a:rPr kumimoji="1" lang="ja-JP" altLang="en-US" sz="1400" dirty="0">
                          <a:solidFill>
                            <a:schemeClr val="tx1"/>
                          </a:solidFill>
                          <a:latin typeface="Meiryo UI"/>
                          <a:ea typeface="Meiryo UI"/>
                        </a:rPr>
                        <a:t>⑧</a:t>
                      </a:r>
                      <a:endParaRPr sz="1400">
                        <a:solidFill>
                          <a:schemeClr val="tx1"/>
                        </a:solidFill>
                        <a:latin typeface="Meiryo UI"/>
                        <a:ea typeface="Meiryo UI"/>
                      </a:endParaRPr>
                    </a:p>
                  </a:txBody>
                  <a:tcPr/>
                </a:tc>
                <a:tc>
                  <a:txBody>
                    <a:bodyPr/>
                    <a:lstStyle/>
                    <a:p>
                      <a:r>
                        <a:rPr lang="ja-JP" altLang="en-US" sz="1400" u="none">
                          <a:solidFill>
                            <a:schemeClr val="tx1"/>
                          </a:solidFill>
                          <a:latin typeface="Meiryo UI"/>
                          <a:ea typeface="Meiryo UI"/>
                        </a:rPr>
                        <a:t>時間外在校等時間等の見える化</a:t>
                      </a:r>
                      <a:endParaRPr lang="ja-JP" altLang="en-US" sz="1400">
                        <a:solidFill>
                          <a:schemeClr val="tx1"/>
                        </a:solidFill>
                        <a:latin typeface="Meiryo UI"/>
                        <a:ea typeface="Meiryo UI"/>
                      </a:endParaRPr>
                    </a:p>
                  </a:txBody>
                  <a:tcPr/>
                </a:tc>
                <a:tc>
                  <a:txBody>
                    <a:bodyPr/>
                    <a:lstStyle/>
                    <a:p>
                      <a:r>
                        <a:rPr lang="ja-JP" altLang="en-US" sz="1400" u="none">
                          <a:solidFill>
                            <a:schemeClr val="tx1"/>
                          </a:solidFill>
                          <a:latin typeface="Meiryo UI"/>
                          <a:ea typeface="Meiryo UI"/>
                        </a:rPr>
                        <a:t>各教職員に個々の時間外在校等時間等の可視化（クロームブック又は校務支援システム等を活用）</a:t>
                      </a:r>
                      <a:endParaRPr sz="1400">
                        <a:solidFill>
                          <a:schemeClr val="tx1"/>
                        </a:solidFill>
                        <a:latin typeface="Meiryo UI"/>
                        <a:ea typeface="Meiryo UI"/>
                      </a:endParaRPr>
                    </a:p>
                  </a:txBody>
                  <a:tcPr/>
                </a:tc>
              </a:tr>
              <a:tr h="300490">
                <a:tc>
                  <a:txBody>
                    <a:bodyPr/>
                    <a:lstStyle/>
                    <a:p>
                      <a:r>
                        <a:rPr kumimoji="1" lang="ja-JP" altLang="en-US" sz="1400" dirty="0">
                          <a:solidFill>
                            <a:schemeClr val="tx1"/>
                          </a:solidFill>
                          <a:latin typeface="Meiryo UI"/>
                          <a:ea typeface="Meiryo UI"/>
                        </a:rPr>
                        <a:t>⑨</a:t>
                      </a:r>
                      <a:endParaRPr sz="1400">
                        <a:solidFill>
                          <a:schemeClr val="tx1"/>
                        </a:solidFill>
                        <a:latin typeface="Meiryo UI"/>
                        <a:ea typeface="Meiryo UI"/>
                      </a:endParaRPr>
                    </a:p>
                  </a:txBody>
                  <a:tcPr/>
                </a:tc>
                <a:tc>
                  <a:txBody>
                    <a:bodyPr/>
                    <a:lstStyle/>
                    <a:p>
                      <a:r>
                        <a:rPr lang="ja-JP" altLang="en-US" sz="1400">
                          <a:solidFill>
                            <a:schemeClr val="tx1"/>
                          </a:solidFill>
                          <a:latin typeface="Meiryo UI"/>
                          <a:ea typeface="Meiryo UI"/>
                        </a:rPr>
                        <a:t>働き方改革取り組み状況の公表</a:t>
                      </a:r>
                      <a:endParaRPr sz="1400">
                        <a:solidFill>
                          <a:schemeClr val="tx1"/>
                        </a:solidFill>
                        <a:latin typeface="Meiryo UI"/>
                        <a:ea typeface="Meiryo UI"/>
                      </a:endParaRPr>
                    </a:p>
                  </a:txBody>
                  <a:tcPr/>
                </a:tc>
                <a:tc>
                  <a:txBody>
                    <a:bodyPr/>
                    <a:lstStyle/>
                    <a:p>
                      <a:r>
                        <a:rPr lang="ja-JP" altLang="en-US" sz="1400" u="none">
                          <a:solidFill>
                            <a:schemeClr val="tx1"/>
                          </a:solidFill>
                          <a:latin typeface="Meiryo UI"/>
                          <a:ea typeface="Meiryo UI"/>
                        </a:rPr>
                        <a:t>本書及び教育委員会における学校の働き方改革のための取組状況調査（文科省調査）の回答等を公表</a:t>
                      </a:r>
                      <a:endParaRPr sz="1400">
                        <a:solidFill>
                          <a:schemeClr val="tx1"/>
                        </a:solidFill>
                        <a:latin typeface="Meiryo UI"/>
                        <a:ea typeface="Meiryo UI"/>
                      </a:endParaRPr>
                    </a:p>
                  </a:txBody>
                  <a:tcPr/>
                </a:tc>
              </a:tr>
            </a:tbl>
          </a:graphicData>
        </a:graphic>
      </p:graphicFrame>
      <p:sp>
        <p:nvSpPr>
          <p:cNvPr id="1211" name="Slide Number Placeholder 5"/>
          <p:cNvSpPr>
            <a:spLocks noGrp="1"/>
          </p:cNvSpPr>
          <p:nvPr>
            <p:ph type="sldNum" sz="quarter" idx="12"/>
          </p:nvPr>
        </p:nvSpPr>
        <p:spPr>
          <a:xfrm>
            <a:off x="6905767" y="6356351"/>
            <a:ext cx="2057400" cy="365125"/>
          </a:xfrm>
        </p:spPr>
        <p:txBody>
          <a:bodyPr/>
          <a:lstStyle/>
          <a:p>
            <a:r>
              <a:rPr kumimoji="1" lang="ja-JP" altLang="en-US"/>
              <a:t>12</a:t>
            </a:r>
            <a:endParaRPr kumimoji="1" lang="ja-JP"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aphicFrame>
        <p:nvGraphicFramePr>
          <p:cNvPr id="1213" name="四角形 138"/>
          <p:cNvGraphicFramePr>
            <a:graphicFrameLocks noGrp="1"/>
          </p:cNvGraphicFramePr>
          <p:nvPr/>
        </p:nvGraphicFramePr>
        <p:xfrm>
          <a:off x="110435" y="124239"/>
          <a:ext cx="8852732" cy="458640"/>
        </p:xfrm>
        <a:graphic>
          <a:graphicData uri="http://schemas.openxmlformats.org/drawingml/2006/table">
            <a:tbl>
              <a:tblPr firstRow="1" bandRow="1">
                <a:effectLst>
                  <a:outerShdw blurRad="76200" dist="12700" dir="2700000" sy="-23000" kx="-800400" algn="bl" rotWithShape="0">
                    <a:prstClr val="black">
                      <a:alpha val="20000"/>
                    </a:prstClr>
                  </a:outerShdw>
                </a:effectLst>
                <a:tableStyleId>{5C22544A-7EE6-4342-B048-85BDC9FD1C3A}</a:tableStyleId>
              </a:tblPr>
              <a:tblGrid>
                <a:gridCol w="8852732"/>
              </a:tblGrid>
              <a:tr h="441739">
                <a:tc>
                  <a:txBody>
                    <a:bodyPr/>
                    <a:lstStyle/>
                    <a:p>
                      <a:r>
                        <a:rPr kumimoji="1" lang="ja-JP" altLang="en-US" sz="2400" dirty="0">
                          <a:solidFill>
                            <a:schemeClr val="tx1"/>
                          </a:solidFill>
                          <a:latin typeface="Meiryo UI"/>
                          <a:ea typeface="Meiryo UI"/>
                        </a:rPr>
                        <a:t>Ⅳ．</a:t>
                      </a:r>
                      <a:r>
                        <a:rPr lang="ja-JP" altLang="en-US" sz="2400">
                          <a:solidFill>
                            <a:schemeClr val="tx1"/>
                          </a:solidFill>
                          <a:latin typeface="Meiryo UI"/>
                          <a:ea typeface="Meiryo UI"/>
                          <a:cs typeface="Verdana"/>
                        </a:rPr>
                        <a:t>働き方改革の進め方</a:t>
                      </a:r>
                      <a:endParaRPr kumimoji="1" lang="ja-JP" altLang="en-US" sz="2400" dirty="0">
                        <a:solidFill>
                          <a:schemeClr val="tx1"/>
                        </a:solidFill>
                        <a:latin typeface="Meiryo UI"/>
                        <a:ea typeface="Meiryo UI"/>
                      </a:endParaRPr>
                    </a:p>
                  </a:txBody>
                  <a:tcPr anchor="ctr">
                    <a:lnB w="57150" cap="flat" cmpd="sng" algn="ctr">
                      <a:solidFill>
                        <a:srgbClr val="0070C0"/>
                      </a:solidFill>
                      <a:prstDash val="solid"/>
                      <a:round/>
                      <a:headEnd type="none" w="med" len="med"/>
                      <a:tailEnd type="none" w="med" len="med"/>
                    </a:lnB>
                    <a:noFill/>
                  </a:tcPr>
                </a:tc>
              </a:tr>
            </a:tbl>
          </a:graphicData>
        </a:graphic>
      </p:graphicFrame>
      <p:graphicFrame>
        <p:nvGraphicFramePr>
          <p:cNvPr id="1214" name="四角形 89"/>
          <p:cNvGraphicFramePr>
            <a:graphicFrameLocks noGrp="1"/>
          </p:cNvGraphicFramePr>
          <p:nvPr>
            <p:extLst>
              <p:ext uri="{D42A27DB-BD31-4B8C-83A1-F6EECF244321}">
                <p14:modId xmlns:p14="http://schemas.microsoft.com/office/powerpoint/2010/main" val="3631164314"/>
              </p:ext>
            </p:extLst>
          </p:nvPr>
        </p:nvGraphicFramePr>
        <p:xfrm>
          <a:off x="520433" y="1279526"/>
          <a:ext cx="8446884" cy="3423840"/>
        </p:xfrm>
        <a:graphic>
          <a:graphicData uri="http://schemas.openxmlformats.org/drawingml/2006/table">
            <a:tbl>
              <a:tblPr firstRow="1" bandRow="1">
                <a:tableStyleId>{7DF18680-E054-41AD-8BC1-D1AEF772440D}</a:tableStyleId>
              </a:tblPr>
              <a:tblGrid>
                <a:gridCol w="353390"/>
                <a:gridCol w="1711740"/>
                <a:gridCol w="6381754"/>
              </a:tblGrid>
              <a:tr h="125548">
                <a:tc>
                  <a:txBody>
                    <a:bodyPr/>
                    <a:lstStyle/>
                    <a:p>
                      <a:endParaRPr kumimoji="1" lang="ja-JP" altLang="en-US" sz="1400" dirty="0">
                        <a:latin typeface="Meiryo UI"/>
                        <a:ea typeface="Meiryo UI"/>
                      </a:endParaRPr>
                    </a:p>
                  </a:txBody>
                  <a:tcPr/>
                </a:tc>
                <a:tc>
                  <a:txBody>
                    <a:bodyPr/>
                    <a:lstStyle/>
                    <a:p>
                      <a:pPr algn="ctr"/>
                      <a:r>
                        <a:rPr kumimoji="1" lang="ja-JP" altLang="en-US" sz="1400" dirty="0">
                          <a:latin typeface="Meiryo UI"/>
                          <a:ea typeface="Meiryo UI"/>
                        </a:rPr>
                        <a:t>負担軽減メニュー</a:t>
                      </a:r>
                      <a:endParaRPr sz="1400">
                        <a:latin typeface="Meiryo UI"/>
                        <a:ea typeface="Meiryo UI"/>
                      </a:endParaRPr>
                    </a:p>
                  </a:txBody>
                  <a:tcPr/>
                </a:tc>
                <a:tc>
                  <a:txBody>
                    <a:bodyPr/>
                    <a:lstStyle/>
                    <a:p>
                      <a:pPr algn="ctr"/>
                      <a:r>
                        <a:rPr kumimoji="1" lang="ja-JP" altLang="en-US" sz="1400" dirty="0">
                          <a:latin typeface="Meiryo UI"/>
                          <a:ea typeface="Meiryo UI"/>
                        </a:rPr>
                        <a:t>取り組みの概要</a:t>
                      </a:r>
                      <a:endParaRPr sz="1400">
                        <a:latin typeface="Meiryo UI"/>
                        <a:ea typeface="Meiryo UI"/>
                      </a:endParaRPr>
                    </a:p>
                  </a:txBody>
                  <a:tcPr/>
                </a:tc>
              </a:tr>
              <a:tr h="207494">
                <a:tc>
                  <a:txBody>
                    <a:bodyPr/>
                    <a:lstStyle/>
                    <a:p>
                      <a:r>
                        <a:rPr kumimoji="1" lang="ja-JP" altLang="en-US" sz="1400" dirty="0">
                          <a:latin typeface="Meiryo UI"/>
                          <a:ea typeface="Meiryo UI"/>
                        </a:rPr>
                        <a:t>①</a:t>
                      </a:r>
                      <a:endParaRPr sz="1400">
                        <a:latin typeface="Meiryo UI"/>
                        <a:ea typeface="Meiryo UI"/>
                      </a:endParaRPr>
                    </a:p>
                  </a:txBody>
                  <a:tcPr/>
                </a:tc>
                <a:tc>
                  <a:txBody>
                    <a:bodyPr/>
                    <a:lstStyle/>
                    <a:p>
                      <a:r>
                        <a:rPr kumimoji="1" lang="ja-JP" altLang="en-US" sz="1400" dirty="0">
                          <a:latin typeface="Meiryo UI"/>
                          <a:ea typeface="Meiryo UI"/>
                        </a:rPr>
                        <a:t>勤務時間管理の徹底</a:t>
                      </a:r>
                      <a:endParaRPr sz="1400" dirty="0">
                        <a:latin typeface="Meiryo UI"/>
                        <a:ea typeface="Meiryo UI"/>
                      </a:endParaRPr>
                    </a:p>
                  </a:txBody>
                  <a:tcPr/>
                </a:tc>
                <a:tc>
                  <a:txBody>
                    <a:bodyPr/>
                    <a:lstStyle/>
                    <a:p>
                      <a:r>
                        <a:rPr kumimoji="1" lang="ja-JP" altLang="en-US" sz="1400" dirty="0" smtClean="0">
                          <a:latin typeface="Meiryo UI"/>
                          <a:ea typeface="Meiryo UI"/>
                        </a:rPr>
                        <a:t>週休日の振り替えや、勤務時間の割り振り等適切な運用及び、各教職員</a:t>
                      </a:r>
                      <a:r>
                        <a:rPr kumimoji="1" lang="ja-JP" altLang="en-US" sz="1400" dirty="0">
                          <a:latin typeface="Meiryo UI"/>
                          <a:ea typeface="Meiryo UI"/>
                        </a:rPr>
                        <a:t>の勤務時間管理の徹底と、必要に応じた指導及び業務分担の見直し　等</a:t>
                      </a:r>
                      <a:endParaRPr sz="1400" dirty="0">
                        <a:latin typeface="Meiryo UI"/>
                        <a:ea typeface="Meiryo UI"/>
                      </a:endParaRPr>
                    </a:p>
                  </a:txBody>
                  <a:tcPr/>
                </a:tc>
              </a:tr>
              <a:tr h="213019">
                <a:tc>
                  <a:txBody>
                    <a:bodyPr/>
                    <a:lstStyle/>
                    <a:p>
                      <a:r>
                        <a:rPr kumimoji="1" lang="ja-JP" altLang="en-US" sz="1400" dirty="0">
                          <a:latin typeface="Meiryo UI"/>
                          <a:ea typeface="Meiryo UI"/>
                        </a:rPr>
                        <a:t>②</a:t>
                      </a:r>
                      <a:endParaRPr sz="1400">
                        <a:latin typeface="Meiryo UI"/>
                        <a:ea typeface="Meiryo UI"/>
                      </a:endParaRPr>
                    </a:p>
                  </a:txBody>
                  <a:tcPr/>
                </a:tc>
                <a:tc>
                  <a:txBody>
                    <a:bodyPr/>
                    <a:lstStyle/>
                    <a:p>
                      <a:r>
                        <a:rPr kumimoji="1" lang="ja-JP" altLang="en-US" sz="1400" dirty="0">
                          <a:latin typeface="Meiryo UI"/>
                          <a:ea typeface="Meiryo UI"/>
                        </a:rPr>
                        <a:t>意識改革の推進</a:t>
                      </a:r>
                      <a:endParaRPr sz="1400" dirty="0">
                        <a:latin typeface="Meiryo UI"/>
                        <a:ea typeface="Meiryo UI"/>
                      </a:endParaRPr>
                    </a:p>
                    <a:p>
                      <a:endParaRPr kumimoji="1" lang="ja-JP" altLang="en-US" sz="1400" dirty="0">
                        <a:latin typeface="Meiryo UI"/>
                        <a:ea typeface="Meiryo UI"/>
                      </a:endParaRPr>
                    </a:p>
                  </a:txBody>
                  <a:tcPr/>
                </a:tc>
                <a:tc>
                  <a:txBody>
                    <a:bodyPr/>
                    <a:lstStyle/>
                    <a:p>
                      <a:r>
                        <a:rPr kumimoji="1" lang="ja-JP" altLang="en-US" sz="1400" dirty="0">
                          <a:latin typeface="Meiryo UI"/>
                          <a:ea typeface="Meiryo UI"/>
                        </a:rPr>
                        <a:t>あらゆる機会をとらえた啓発</a:t>
                      </a:r>
                      <a:endParaRPr sz="1400" dirty="0">
                        <a:latin typeface="Meiryo UI"/>
                        <a:ea typeface="Meiryo UI"/>
                      </a:endParaRPr>
                    </a:p>
                    <a:p>
                      <a:r>
                        <a:rPr kumimoji="1" lang="ja-JP" altLang="en-US" sz="1400" dirty="0">
                          <a:latin typeface="Meiryo UI"/>
                          <a:ea typeface="Meiryo UI"/>
                        </a:rPr>
                        <a:t>時間のリフレクション（ふりかえり）「時間対効果」</a:t>
                      </a:r>
                    </a:p>
                  </a:txBody>
                  <a:tcPr/>
                </a:tc>
              </a:tr>
              <a:tr h="207494">
                <a:tc>
                  <a:txBody>
                    <a:bodyPr/>
                    <a:lstStyle/>
                    <a:p>
                      <a:r>
                        <a:rPr kumimoji="1" lang="ja-JP" altLang="en-US" sz="1400" dirty="0">
                          <a:latin typeface="Meiryo UI"/>
                          <a:ea typeface="Meiryo UI"/>
                        </a:rPr>
                        <a:t>③</a:t>
                      </a:r>
                      <a:endParaRPr sz="1400">
                        <a:latin typeface="Meiryo UI"/>
                        <a:ea typeface="Meiryo UI"/>
                      </a:endParaRPr>
                    </a:p>
                  </a:txBody>
                  <a:tcPr/>
                </a:tc>
                <a:tc>
                  <a:txBody>
                    <a:bodyPr/>
                    <a:lstStyle/>
                    <a:p>
                      <a:r>
                        <a:rPr kumimoji="1" lang="ja-JP" altLang="en-US" sz="1400" dirty="0">
                          <a:latin typeface="Meiryo UI"/>
                          <a:ea typeface="Meiryo UI"/>
                        </a:rPr>
                        <a:t>学校行事やその内容の見直し</a:t>
                      </a:r>
                      <a:endParaRPr sz="1400">
                        <a:latin typeface="Meiryo UI"/>
                        <a:ea typeface="Meiryo UI"/>
                      </a:endParaRPr>
                    </a:p>
                  </a:txBody>
                  <a:tcPr/>
                </a:tc>
                <a:tc>
                  <a:txBody>
                    <a:bodyPr/>
                    <a:lstStyle/>
                    <a:p>
                      <a:r>
                        <a:rPr kumimoji="1" lang="ja-JP" altLang="en-US" sz="1400" dirty="0">
                          <a:latin typeface="Meiryo UI"/>
                          <a:ea typeface="Meiryo UI"/>
                        </a:rPr>
                        <a:t>行事の統合や重点化をするとともに、内容や準備の見直し・簡素化　等</a:t>
                      </a:r>
                      <a:endParaRPr sz="1400" dirty="0">
                        <a:latin typeface="Meiryo UI"/>
                        <a:ea typeface="Meiryo UI"/>
                      </a:endParaRPr>
                    </a:p>
                    <a:p>
                      <a:r>
                        <a:rPr kumimoji="1" lang="ja-JP" altLang="en-US" sz="1400" dirty="0">
                          <a:latin typeface="Meiryo UI"/>
                          <a:ea typeface="Meiryo UI"/>
                        </a:rPr>
                        <a:t>業務の棚卸し</a:t>
                      </a:r>
                    </a:p>
                  </a:txBody>
                  <a:tcPr/>
                </a:tc>
              </a:tr>
              <a:tr h="207494">
                <a:tc>
                  <a:txBody>
                    <a:bodyPr/>
                    <a:lstStyle/>
                    <a:p>
                      <a:r>
                        <a:rPr kumimoji="1" lang="ja-JP" altLang="en-US" sz="1400" dirty="0">
                          <a:latin typeface="Meiryo UI"/>
                          <a:ea typeface="Meiryo UI"/>
                        </a:rPr>
                        <a:t>④</a:t>
                      </a:r>
                      <a:endParaRPr sz="1400">
                        <a:latin typeface="Meiryo UI"/>
                        <a:ea typeface="Meiryo UI"/>
                      </a:endParaRPr>
                    </a:p>
                  </a:txBody>
                  <a:tcPr/>
                </a:tc>
                <a:tc>
                  <a:txBody>
                    <a:bodyPr/>
                    <a:lstStyle/>
                    <a:p>
                      <a:r>
                        <a:rPr lang="ja-JP" altLang="en-US" sz="1400">
                          <a:latin typeface="Meiryo UI"/>
                          <a:ea typeface="Meiryo UI"/>
                        </a:rPr>
                        <a:t>校務分掌等</a:t>
                      </a:r>
                      <a:endParaRPr sz="1400">
                        <a:latin typeface="Meiryo UI"/>
                        <a:ea typeface="Meiryo UI"/>
                      </a:endParaRPr>
                    </a:p>
                  </a:txBody>
                  <a:tcPr/>
                </a:tc>
                <a:tc>
                  <a:txBody>
                    <a:bodyPr/>
                    <a:lstStyle/>
                    <a:p>
                      <a:r>
                        <a:rPr kumimoji="1" lang="ja-JP" altLang="en-US" sz="1400" dirty="0">
                          <a:latin typeface="Meiryo UI"/>
                          <a:ea typeface="Meiryo UI"/>
                        </a:rPr>
                        <a:t>教職員間の業務平準化</a:t>
                      </a:r>
                      <a:endParaRPr sz="1400">
                        <a:latin typeface="Meiryo UI"/>
                        <a:ea typeface="Meiryo UI"/>
                      </a:endParaRPr>
                    </a:p>
                    <a:p>
                      <a:r>
                        <a:rPr kumimoji="1" lang="ja-JP" altLang="en-US" sz="1400" dirty="0">
                          <a:latin typeface="Meiryo UI"/>
                          <a:ea typeface="Meiryo UI"/>
                        </a:rPr>
                        <a:t>校務分掌の整理、統合等、効率的で柔軟な組織運営の構築</a:t>
                      </a:r>
                      <a:endParaRPr sz="1400">
                        <a:latin typeface="Meiryo UI"/>
                        <a:ea typeface="Meiryo UI"/>
                      </a:endParaRPr>
                    </a:p>
                  </a:txBody>
                  <a:tcPr/>
                </a:tc>
              </a:tr>
              <a:tr h="213019">
                <a:tc>
                  <a:txBody>
                    <a:bodyPr/>
                    <a:lstStyle/>
                    <a:p>
                      <a:r>
                        <a:rPr kumimoji="1" lang="ja-JP" altLang="en-US" sz="1400" dirty="0">
                          <a:latin typeface="Meiryo UI"/>
                          <a:ea typeface="Meiryo UI"/>
                        </a:rPr>
                        <a:t>⑤</a:t>
                      </a:r>
                      <a:endParaRPr sz="1400">
                        <a:latin typeface="Meiryo UI"/>
                        <a:ea typeface="Meiryo UI"/>
                      </a:endParaRPr>
                    </a:p>
                  </a:txBody>
                  <a:tcPr/>
                </a:tc>
                <a:tc>
                  <a:txBody>
                    <a:bodyPr/>
                    <a:lstStyle/>
                    <a:p>
                      <a:r>
                        <a:rPr lang="ja-JP" altLang="en-US" sz="1400" dirty="0">
                          <a:latin typeface="Meiryo UI"/>
                          <a:ea typeface="Meiryo UI"/>
                        </a:rPr>
                        <a:t>人材育成</a:t>
                      </a:r>
                      <a:endParaRPr sz="1400" dirty="0">
                        <a:latin typeface="Meiryo UI"/>
                        <a:ea typeface="Meiryo UI"/>
                      </a:endParaRPr>
                    </a:p>
                  </a:txBody>
                  <a:tcPr/>
                </a:tc>
                <a:tc>
                  <a:txBody>
                    <a:bodyPr/>
                    <a:lstStyle/>
                    <a:p>
                      <a:r>
                        <a:rPr kumimoji="1" lang="ja-JP" altLang="en-US" sz="1400" dirty="0">
                          <a:latin typeface="Meiryo UI"/>
                          <a:ea typeface="Meiryo UI"/>
                        </a:rPr>
                        <a:t>普段からの教職員間コミュニケーション</a:t>
                      </a:r>
                      <a:endParaRPr sz="1400" dirty="0">
                        <a:latin typeface="Meiryo UI"/>
                        <a:ea typeface="Meiryo UI"/>
                      </a:endParaRPr>
                    </a:p>
                    <a:p>
                      <a:r>
                        <a:rPr kumimoji="1" lang="ja-JP" altLang="en-US" sz="1400" dirty="0">
                          <a:latin typeface="Meiryo UI"/>
                          <a:ea typeface="Meiryo UI"/>
                        </a:rPr>
                        <a:t>担当業務のチーム化等、組織として課題等に対応できるシステムの構築　等</a:t>
                      </a:r>
                      <a:endParaRPr sz="1400" dirty="0">
                        <a:latin typeface="Meiryo UI"/>
                        <a:ea typeface="Meiryo UI"/>
                      </a:endParaRPr>
                    </a:p>
                  </a:txBody>
                  <a:tcPr/>
                </a:tc>
              </a:tr>
              <a:tr h="207494">
                <a:tc>
                  <a:txBody>
                    <a:bodyPr/>
                    <a:lstStyle/>
                    <a:p>
                      <a:r>
                        <a:rPr kumimoji="1" lang="ja-JP" altLang="en-US" sz="1400" dirty="0">
                          <a:latin typeface="Meiryo UI"/>
                          <a:ea typeface="Meiryo UI"/>
                        </a:rPr>
                        <a:t>⑥</a:t>
                      </a:r>
                      <a:endParaRPr sz="1400">
                        <a:latin typeface="Meiryo UI"/>
                        <a:ea typeface="Meiryo UI"/>
                      </a:endParaRPr>
                    </a:p>
                  </a:txBody>
                  <a:tcPr/>
                </a:tc>
                <a:tc>
                  <a:txBody>
                    <a:bodyPr/>
                    <a:lstStyle/>
                    <a:p>
                      <a:r>
                        <a:rPr lang="ja-JP" altLang="en-US" sz="1400" dirty="0">
                          <a:latin typeface="Meiryo UI"/>
                          <a:ea typeface="Meiryo UI"/>
                        </a:rPr>
                        <a:t>教材の共有化</a:t>
                      </a:r>
                      <a:endParaRPr sz="1400" dirty="0">
                        <a:latin typeface="Meiryo UI"/>
                        <a:ea typeface="Meiryo UI"/>
                      </a:endParaRPr>
                    </a:p>
                    <a:p>
                      <a:endParaRPr lang="ja-JP" altLang="en-US" sz="1400" dirty="0">
                        <a:latin typeface="Meiryo UI"/>
                        <a:ea typeface="Meiryo UI"/>
                      </a:endParaRPr>
                    </a:p>
                  </a:txBody>
                  <a:tcPr/>
                </a:tc>
                <a:tc>
                  <a:txBody>
                    <a:bodyPr/>
                    <a:lstStyle/>
                    <a:p>
                      <a:r>
                        <a:rPr kumimoji="1" lang="ja-JP" altLang="en-US" sz="1400" dirty="0">
                          <a:latin typeface="Meiryo UI"/>
                          <a:ea typeface="Meiryo UI"/>
                        </a:rPr>
                        <a:t>ICTの活用等による効率化　等</a:t>
                      </a:r>
                      <a:endParaRPr sz="1400" dirty="0">
                        <a:latin typeface="Meiryo UI"/>
                        <a:ea typeface="Meiryo UI"/>
                      </a:endParaRPr>
                    </a:p>
                  </a:txBody>
                  <a:tcPr/>
                </a:tc>
              </a:tr>
            </a:tbl>
          </a:graphicData>
        </a:graphic>
      </p:graphicFrame>
      <p:sp>
        <p:nvSpPr>
          <p:cNvPr id="1215" name="テキスト 126"/>
          <p:cNvSpPr txBox="1"/>
          <p:nvPr/>
        </p:nvSpPr>
        <p:spPr>
          <a:xfrm>
            <a:off x="110437" y="911087"/>
            <a:ext cx="8856878" cy="368439"/>
          </a:xfrm>
          <a:prstGeom prst="rect">
            <a:avLst/>
          </a:prstGeom>
        </p:spPr>
        <p:txBody>
          <a:bodyPr wrap="square">
            <a:spAutoFit/>
          </a:bodyPr>
          <a:lstStyle/>
          <a:p>
            <a:pPr marL="0" indent="0">
              <a:buNone/>
              <a:defRPr lang="ja-JP" altLang="en-US"/>
            </a:pPr>
            <a:r>
              <a:rPr lang="ja-JP" altLang="en-US" sz="1800">
                <a:latin typeface="Meiryo UI"/>
                <a:ea typeface="Meiryo UI"/>
              </a:rPr>
              <a:t>（４）「校長等管理職マネジメント」によるもの</a:t>
            </a:r>
          </a:p>
        </p:txBody>
      </p:sp>
      <p:sp>
        <p:nvSpPr>
          <p:cNvPr id="1216" name="Slide Number Placeholder 5"/>
          <p:cNvSpPr>
            <a:spLocks noGrp="1"/>
          </p:cNvSpPr>
          <p:nvPr>
            <p:ph type="sldNum" sz="quarter" idx="12"/>
          </p:nvPr>
        </p:nvSpPr>
        <p:spPr>
          <a:xfrm>
            <a:off x="6905767" y="6356351"/>
            <a:ext cx="2057400" cy="365125"/>
          </a:xfrm>
        </p:spPr>
        <p:txBody>
          <a:bodyPr/>
          <a:lstStyle/>
          <a:p>
            <a:r>
              <a:rPr kumimoji="1" lang="ja-JP" altLang="en-US"/>
              <a:t>13</a:t>
            </a:r>
            <a:endParaRPr kumimoji="1" lang="ja-JP"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aphicFrame>
        <p:nvGraphicFramePr>
          <p:cNvPr id="1218" name="四角形 138"/>
          <p:cNvGraphicFramePr>
            <a:graphicFrameLocks noGrp="1"/>
          </p:cNvGraphicFramePr>
          <p:nvPr/>
        </p:nvGraphicFramePr>
        <p:xfrm>
          <a:off x="110435" y="124239"/>
          <a:ext cx="8852732" cy="458640"/>
        </p:xfrm>
        <a:graphic>
          <a:graphicData uri="http://schemas.openxmlformats.org/drawingml/2006/table">
            <a:tbl>
              <a:tblPr firstRow="1" bandRow="1">
                <a:effectLst>
                  <a:outerShdw blurRad="76200" dist="12700" dir="2700000" sy="-23000" kx="-800400" algn="bl" rotWithShape="0">
                    <a:prstClr val="black">
                      <a:alpha val="20000"/>
                    </a:prstClr>
                  </a:outerShdw>
                </a:effectLst>
                <a:tableStyleId>{5C22544A-7EE6-4342-B048-85BDC9FD1C3A}</a:tableStyleId>
              </a:tblPr>
              <a:tblGrid>
                <a:gridCol w="8852732"/>
              </a:tblGrid>
              <a:tr h="441739">
                <a:tc>
                  <a:txBody>
                    <a:bodyPr/>
                    <a:lstStyle/>
                    <a:p>
                      <a:r>
                        <a:rPr kumimoji="1" lang="ja-JP" altLang="en-US" sz="2400" dirty="0">
                          <a:solidFill>
                            <a:schemeClr val="tx1"/>
                          </a:solidFill>
                          <a:latin typeface="Meiryo UI"/>
                          <a:ea typeface="Meiryo UI"/>
                        </a:rPr>
                        <a:t>Ⅳ．</a:t>
                      </a:r>
                      <a:r>
                        <a:rPr lang="ja-JP" altLang="en-US" sz="2400">
                          <a:solidFill>
                            <a:schemeClr val="tx1"/>
                          </a:solidFill>
                          <a:latin typeface="Meiryo UI"/>
                          <a:ea typeface="Meiryo UI"/>
                          <a:cs typeface="Verdana"/>
                        </a:rPr>
                        <a:t>働き方改革の進め方</a:t>
                      </a:r>
                      <a:endParaRPr kumimoji="1" lang="ja-JP" altLang="en-US" sz="2400" dirty="0">
                        <a:solidFill>
                          <a:schemeClr val="tx1"/>
                        </a:solidFill>
                        <a:latin typeface="Meiryo UI"/>
                        <a:ea typeface="Meiryo UI"/>
                      </a:endParaRPr>
                    </a:p>
                  </a:txBody>
                  <a:tcPr anchor="ctr">
                    <a:lnB w="57150" cap="flat" cmpd="sng" algn="ctr">
                      <a:solidFill>
                        <a:srgbClr val="0070C0"/>
                      </a:solidFill>
                      <a:prstDash val="solid"/>
                      <a:round/>
                      <a:headEnd type="none" w="med" len="med"/>
                      <a:tailEnd type="none" w="med" len="med"/>
                    </a:lnB>
                    <a:noFill/>
                  </a:tcPr>
                </a:tc>
              </a:tr>
            </a:tbl>
          </a:graphicData>
        </a:graphic>
      </p:graphicFrame>
      <p:sp>
        <p:nvSpPr>
          <p:cNvPr id="1219" name="テキスト 128"/>
          <p:cNvSpPr txBox="1"/>
          <p:nvPr/>
        </p:nvSpPr>
        <p:spPr>
          <a:xfrm>
            <a:off x="110437" y="911087"/>
            <a:ext cx="8856878" cy="368439"/>
          </a:xfrm>
          <a:prstGeom prst="rect">
            <a:avLst/>
          </a:prstGeom>
        </p:spPr>
        <p:txBody>
          <a:bodyPr wrap="square">
            <a:spAutoFit/>
          </a:bodyPr>
          <a:lstStyle/>
          <a:p>
            <a:pPr marL="0" indent="0">
              <a:buNone/>
              <a:defRPr lang="ja-JP" altLang="en-US"/>
            </a:pPr>
            <a:r>
              <a:rPr lang="ja-JP" altLang="en-US" sz="1800">
                <a:latin typeface="Meiryo UI"/>
                <a:ea typeface="Meiryo UI"/>
              </a:rPr>
              <a:t>（５）「外部機関への協力依頼・要請」によるもの</a:t>
            </a:r>
          </a:p>
        </p:txBody>
      </p:sp>
      <p:graphicFrame>
        <p:nvGraphicFramePr>
          <p:cNvPr id="1220" name="四角形 129"/>
          <p:cNvGraphicFramePr>
            <a:graphicFrameLocks noGrp="1"/>
          </p:cNvGraphicFramePr>
          <p:nvPr>
            <p:extLst>
              <p:ext uri="{D42A27DB-BD31-4B8C-83A1-F6EECF244321}">
                <p14:modId xmlns:p14="http://schemas.microsoft.com/office/powerpoint/2010/main" val="521485299"/>
              </p:ext>
            </p:extLst>
          </p:nvPr>
        </p:nvGraphicFramePr>
        <p:xfrm>
          <a:off x="516283" y="1279526"/>
          <a:ext cx="8446884" cy="2423913"/>
        </p:xfrm>
        <a:graphic>
          <a:graphicData uri="http://schemas.openxmlformats.org/drawingml/2006/table">
            <a:tbl>
              <a:tblPr firstRow="1" bandRow="1">
                <a:tableStyleId>{7DF18680-E054-41AD-8BC1-D1AEF772440D}</a:tableStyleId>
              </a:tblPr>
              <a:tblGrid>
                <a:gridCol w="353390"/>
                <a:gridCol w="1711740"/>
                <a:gridCol w="6381754"/>
              </a:tblGrid>
              <a:tr h="125548">
                <a:tc>
                  <a:txBody>
                    <a:bodyPr/>
                    <a:lstStyle/>
                    <a:p>
                      <a:endParaRPr kumimoji="1" lang="ja-JP" altLang="en-US" sz="1400" dirty="0">
                        <a:latin typeface="Meiryo UI"/>
                        <a:ea typeface="Meiryo UI"/>
                      </a:endParaRPr>
                    </a:p>
                  </a:txBody>
                  <a:tcPr/>
                </a:tc>
                <a:tc>
                  <a:txBody>
                    <a:bodyPr/>
                    <a:lstStyle/>
                    <a:p>
                      <a:pPr algn="ctr"/>
                      <a:r>
                        <a:rPr kumimoji="1" lang="ja-JP" altLang="en-US" sz="1400" dirty="0">
                          <a:latin typeface="Meiryo UI"/>
                          <a:ea typeface="Meiryo UI"/>
                        </a:rPr>
                        <a:t>負担軽減メニュー</a:t>
                      </a:r>
                      <a:endParaRPr sz="1400">
                        <a:latin typeface="Meiryo UI"/>
                        <a:ea typeface="Meiryo UI"/>
                      </a:endParaRPr>
                    </a:p>
                  </a:txBody>
                  <a:tcPr/>
                </a:tc>
                <a:tc>
                  <a:txBody>
                    <a:bodyPr/>
                    <a:lstStyle/>
                    <a:p>
                      <a:pPr algn="ctr"/>
                      <a:r>
                        <a:rPr kumimoji="1" lang="ja-JP" altLang="en-US" sz="1400" dirty="0">
                          <a:latin typeface="Meiryo UI"/>
                          <a:ea typeface="Meiryo UI"/>
                        </a:rPr>
                        <a:t>取り組みの概要</a:t>
                      </a:r>
                      <a:endParaRPr sz="1400">
                        <a:latin typeface="Meiryo UI"/>
                        <a:ea typeface="Meiryo UI"/>
                      </a:endParaRPr>
                    </a:p>
                  </a:txBody>
                  <a:tcPr/>
                </a:tc>
              </a:tr>
              <a:tr h="207494">
                <a:tc>
                  <a:txBody>
                    <a:bodyPr/>
                    <a:lstStyle/>
                    <a:p>
                      <a:r>
                        <a:rPr kumimoji="1" lang="ja-JP" altLang="en-US" sz="1400" dirty="0">
                          <a:latin typeface="Meiryo UI"/>
                          <a:ea typeface="Meiryo UI"/>
                        </a:rPr>
                        <a:t>①</a:t>
                      </a:r>
                      <a:endParaRPr sz="1400">
                        <a:latin typeface="Meiryo UI"/>
                        <a:ea typeface="Meiryo UI"/>
                      </a:endParaRPr>
                    </a:p>
                  </a:txBody>
                  <a:tcPr/>
                </a:tc>
                <a:tc>
                  <a:txBody>
                    <a:bodyPr/>
                    <a:lstStyle/>
                    <a:p>
                      <a:r>
                        <a:rPr kumimoji="1" lang="ja-JP" altLang="en-US" sz="1400" dirty="0">
                          <a:latin typeface="Meiryo UI"/>
                          <a:ea typeface="Meiryo UI"/>
                        </a:rPr>
                        <a:t>適切な教職員の配置</a:t>
                      </a:r>
                      <a:endParaRPr sz="1400">
                        <a:latin typeface="Meiryo UI"/>
                        <a:ea typeface="Meiryo UI"/>
                      </a:endParaRPr>
                    </a:p>
                  </a:txBody>
                  <a:tcPr/>
                </a:tc>
                <a:tc>
                  <a:txBody>
                    <a:bodyPr/>
                    <a:lstStyle/>
                    <a:p>
                      <a:r>
                        <a:rPr kumimoji="1" lang="ja-JP" altLang="en-US" sz="1400" dirty="0">
                          <a:latin typeface="Meiryo UI"/>
                          <a:ea typeface="Meiryo UI"/>
                        </a:rPr>
                        <a:t>国が措置する定数（加配含む）への教職員の配置（確保）を府教育庁に要望</a:t>
                      </a:r>
                      <a:endParaRPr sz="1400" dirty="0">
                        <a:latin typeface="Meiryo UI"/>
                        <a:ea typeface="Meiryo UI"/>
                      </a:endParaRPr>
                    </a:p>
                    <a:p>
                      <a:r>
                        <a:rPr kumimoji="1" lang="ja-JP" altLang="en-US" sz="1400" dirty="0">
                          <a:latin typeface="Meiryo UI"/>
                          <a:ea typeface="Meiryo UI"/>
                        </a:rPr>
                        <a:t>特に、年度途中での休職等の代替教職員の配置</a:t>
                      </a:r>
                      <a:endParaRPr sz="1400" dirty="0">
                        <a:latin typeface="Meiryo UI"/>
                        <a:ea typeface="Meiryo UI"/>
                      </a:endParaRPr>
                    </a:p>
                  </a:txBody>
                  <a:tcPr/>
                </a:tc>
              </a:tr>
              <a:tr h="558873">
                <a:tc>
                  <a:txBody>
                    <a:bodyPr/>
                    <a:lstStyle/>
                    <a:p>
                      <a:r>
                        <a:rPr kumimoji="1" lang="ja-JP" altLang="en-US" sz="1400" dirty="0">
                          <a:latin typeface="Meiryo UI"/>
                          <a:ea typeface="Meiryo UI"/>
                        </a:rPr>
                        <a:t>②</a:t>
                      </a:r>
                      <a:endParaRPr sz="1400">
                        <a:latin typeface="Meiryo UI"/>
                        <a:ea typeface="Meiryo UI"/>
                      </a:endParaRPr>
                    </a:p>
                  </a:txBody>
                  <a:tcPr/>
                </a:tc>
                <a:tc>
                  <a:txBody>
                    <a:bodyPr/>
                    <a:lstStyle/>
                    <a:p>
                      <a:r>
                        <a:rPr kumimoji="1" lang="ja-JP" altLang="en-US" sz="1400" dirty="0">
                          <a:latin typeface="Meiryo UI"/>
                          <a:ea typeface="Meiryo UI"/>
                        </a:rPr>
                        <a:t>教職員定数の改善</a:t>
                      </a:r>
                      <a:endParaRPr sz="1400">
                        <a:latin typeface="Meiryo UI"/>
                        <a:ea typeface="Meiryo UI"/>
                      </a:endParaRPr>
                    </a:p>
                    <a:p>
                      <a:endParaRPr kumimoji="1" lang="ja-JP" altLang="en-US" sz="1400" dirty="0">
                        <a:latin typeface="Meiryo UI"/>
                        <a:ea typeface="Meiryo UI"/>
                      </a:endParaRPr>
                    </a:p>
                  </a:txBody>
                  <a:tcPr/>
                </a:tc>
                <a:tc>
                  <a:txBody>
                    <a:bodyPr/>
                    <a:lstStyle/>
                    <a:p>
                      <a:r>
                        <a:rPr kumimoji="1" lang="ja-JP" altLang="en-US" sz="1400" dirty="0">
                          <a:latin typeface="Meiryo UI"/>
                          <a:ea typeface="Meiryo UI"/>
                        </a:rPr>
                        <a:t>個別最適な学びと協働的な学びを実現するためにも、国に対し少子化に応じた配置定数の見直し（栄養教諭配置基準等）及び定数改善を求めるよう府教育庁に要望</a:t>
                      </a:r>
                      <a:endParaRPr sz="1400" dirty="0">
                        <a:latin typeface="Meiryo UI"/>
                        <a:ea typeface="Meiryo UI"/>
                      </a:endParaRPr>
                    </a:p>
                  </a:txBody>
                  <a:tcPr/>
                </a:tc>
              </a:tr>
              <a:tr h="331304">
                <a:tc>
                  <a:txBody>
                    <a:bodyPr/>
                    <a:lstStyle/>
                    <a:p>
                      <a:r>
                        <a:rPr kumimoji="1" lang="ja-JP" altLang="en-US" sz="1400" dirty="0">
                          <a:latin typeface="Meiryo UI"/>
                          <a:ea typeface="Meiryo UI"/>
                        </a:rPr>
                        <a:t>③</a:t>
                      </a:r>
                      <a:endParaRPr sz="1400">
                        <a:latin typeface="Meiryo UI"/>
                        <a:ea typeface="Meiryo UI"/>
                      </a:endParaRPr>
                    </a:p>
                  </a:txBody>
                  <a:tcPr/>
                </a:tc>
                <a:tc>
                  <a:txBody>
                    <a:bodyPr/>
                    <a:lstStyle/>
                    <a:p>
                      <a:r>
                        <a:rPr kumimoji="1" lang="ja-JP" altLang="en-US" sz="1400" dirty="0">
                          <a:latin typeface="Meiryo UI"/>
                          <a:ea typeface="Meiryo UI"/>
                        </a:rPr>
                        <a:t>外部人材配置支援</a:t>
                      </a:r>
                      <a:endParaRPr sz="1400" dirty="0">
                        <a:latin typeface="Meiryo UI"/>
                        <a:ea typeface="Meiryo UI"/>
                      </a:endParaRPr>
                    </a:p>
                    <a:p>
                      <a:endParaRPr kumimoji="1" lang="ja-JP" altLang="en-US" sz="1400" dirty="0">
                        <a:latin typeface="Meiryo UI"/>
                        <a:ea typeface="Meiryo UI"/>
                      </a:endParaRPr>
                    </a:p>
                  </a:txBody>
                  <a:tcPr/>
                </a:tc>
                <a:tc>
                  <a:txBody>
                    <a:bodyPr/>
                    <a:lstStyle/>
                    <a:p>
                      <a:r>
                        <a:rPr kumimoji="1" lang="ja-JP" altLang="en-US" sz="1400" dirty="0">
                          <a:latin typeface="Meiryo UI"/>
                          <a:ea typeface="Meiryo UI"/>
                        </a:rPr>
                        <a:t>国が示す「３分類」業務について、学校以外への業務移行及び外部人材の登用が実現し持続</a:t>
                      </a:r>
                      <a:r>
                        <a:rPr kumimoji="1" lang="ja-JP" altLang="en-US" sz="1400" dirty="0" smtClean="0">
                          <a:latin typeface="Meiryo UI"/>
                          <a:ea typeface="Meiryo UI"/>
                        </a:rPr>
                        <a:t>可能となる制度</a:t>
                      </a:r>
                      <a:r>
                        <a:rPr kumimoji="1" lang="ja-JP" altLang="en-US" sz="1400" dirty="0">
                          <a:latin typeface="Meiryo UI"/>
                          <a:ea typeface="Meiryo UI"/>
                        </a:rPr>
                        <a:t>の設計及びそれにかかる財源措置を国及び府教育庁に要望</a:t>
                      </a:r>
                      <a:endParaRPr sz="1400" dirty="0">
                        <a:latin typeface="Meiryo UI"/>
                        <a:ea typeface="Meiryo UI"/>
                      </a:endParaRPr>
                    </a:p>
                  </a:txBody>
                  <a:tcPr/>
                </a:tc>
              </a:tr>
              <a:tr h="207494">
                <a:tc>
                  <a:txBody>
                    <a:bodyPr/>
                    <a:lstStyle/>
                    <a:p>
                      <a:r>
                        <a:rPr kumimoji="1" lang="ja-JP" altLang="en-US" sz="1400" dirty="0">
                          <a:latin typeface="Meiryo UI"/>
                          <a:ea typeface="Meiryo UI"/>
                        </a:rPr>
                        <a:t>④</a:t>
                      </a:r>
                      <a:endParaRPr sz="1400">
                        <a:latin typeface="Meiryo UI"/>
                        <a:ea typeface="Meiryo UI"/>
                      </a:endParaRPr>
                    </a:p>
                  </a:txBody>
                  <a:tcPr/>
                </a:tc>
                <a:tc>
                  <a:txBody>
                    <a:bodyPr/>
                    <a:lstStyle/>
                    <a:p>
                      <a:r>
                        <a:rPr kumimoji="1" lang="ja-JP" altLang="en-US" sz="1400" dirty="0">
                          <a:latin typeface="Meiryo UI"/>
                          <a:ea typeface="Meiryo UI"/>
                        </a:rPr>
                        <a:t>調査等の精選</a:t>
                      </a:r>
                      <a:endParaRPr lang="ja-JP" altLang="en-US" sz="1400" dirty="0">
                        <a:latin typeface="Meiryo UI"/>
                        <a:ea typeface="Meiryo UI"/>
                      </a:endParaRPr>
                    </a:p>
                    <a:p>
                      <a:endParaRPr kumimoji="1" lang="ja-JP" altLang="en-US" sz="1400" dirty="0">
                        <a:latin typeface="Meiryo UI"/>
                        <a:ea typeface="Meiryo UI"/>
                      </a:endParaRPr>
                    </a:p>
                  </a:txBody>
                  <a:tcPr/>
                </a:tc>
                <a:tc>
                  <a:txBody>
                    <a:bodyPr/>
                    <a:lstStyle/>
                    <a:p>
                      <a:r>
                        <a:rPr kumimoji="1" lang="ja-JP" altLang="en-US" sz="1400" dirty="0">
                          <a:latin typeface="Meiryo UI"/>
                          <a:ea typeface="Meiryo UI"/>
                        </a:rPr>
                        <a:t>国や府教育庁の統計業務等の更なる削減を要望</a:t>
                      </a:r>
                      <a:endParaRPr sz="1400" dirty="0">
                        <a:latin typeface="Meiryo UI"/>
                        <a:ea typeface="Meiryo UI"/>
                      </a:endParaRPr>
                    </a:p>
                  </a:txBody>
                  <a:tcPr/>
                </a:tc>
              </a:tr>
            </a:tbl>
          </a:graphicData>
        </a:graphic>
      </p:graphicFrame>
      <p:sp>
        <p:nvSpPr>
          <p:cNvPr id="1221" name="Slide Number Placeholder 5"/>
          <p:cNvSpPr>
            <a:spLocks noGrp="1"/>
          </p:cNvSpPr>
          <p:nvPr>
            <p:ph type="sldNum" sz="quarter" idx="12"/>
          </p:nvPr>
        </p:nvSpPr>
        <p:spPr>
          <a:xfrm>
            <a:off x="6905767" y="6356351"/>
            <a:ext cx="2057400" cy="365125"/>
          </a:xfrm>
        </p:spPr>
        <p:txBody>
          <a:bodyPr/>
          <a:lstStyle/>
          <a:p>
            <a:r>
              <a:rPr kumimoji="1" lang="ja-JP" altLang="en-US"/>
              <a:t>14</a:t>
            </a:r>
            <a:endParaRPr kumimoji="1"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aphicFrame>
        <p:nvGraphicFramePr>
          <p:cNvPr id="1223" name="四角形 138"/>
          <p:cNvGraphicFramePr>
            <a:graphicFrameLocks noGrp="1"/>
          </p:cNvGraphicFramePr>
          <p:nvPr/>
        </p:nvGraphicFramePr>
        <p:xfrm>
          <a:off x="110435" y="124239"/>
          <a:ext cx="8852732" cy="458640"/>
        </p:xfrm>
        <a:graphic>
          <a:graphicData uri="http://schemas.openxmlformats.org/drawingml/2006/table">
            <a:tbl>
              <a:tblPr firstRow="1" bandRow="1">
                <a:effectLst>
                  <a:outerShdw blurRad="76200" dist="12700" dir="2700000" sy="-23000" kx="-800400" algn="bl" rotWithShape="0">
                    <a:prstClr val="black">
                      <a:alpha val="20000"/>
                    </a:prstClr>
                  </a:outerShdw>
                </a:effectLst>
                <a:tableStyleId>{5C22544A-7EE6-4342-B048-85BDC9FD1C3A}</a:tableStyleId>
              </a:tblPr>
              <a:tblGrid>
                <a:gridCol w="8852732"/>
              </a:tblGrid>
              <a:tr h="441739">
                <a:tc>
                  <a:txBody>
                    <a:bodyPr/>
                    <a:lstStyle/>
                    <a:p>
                      <a:r>
                        <a:rPr kumimoji="1" lang="ja-JP" altLang="en-US" sz="2400" dirty="0">
                          <a:solidFill>
                            <a:schemeClr val="tx1"/>
                          </a:solidFill>
                          <a:latin typeface="Meiryo UI"/>
                          <a:ea typeface="Meiryo UI"/>
                        </a:rPr>
                        <a:t>Ⅳ．</a:t>
                      </a:r>
                      <a:r>
                        <a:rPr lang="ja-JP" altLang="en-US" sz="2400">
                          <a:solidFill>
                            <a:schemeClr val="tx1"/>
                          </a:solidFill>
                          <a:latin typeface="Meiryo UI"/>
                          <a:ea typeface="Meiryo UI"/>
                          <a:cs typeface="Verdana"/>
                        </a:rPr>
                        <a:t>働き方改革の進め方</a:t>
                      </a:r>
                      <a:endParaRPr kumimoji="1" lang="ja-JP" altLang="en-US" sz="2400" dirty="0">
                        <a:solidFill>
                          <a:schemeClr val="tx1"/>
                        </a:solidFill>
                        <a:latin typeface="Meiryo UI"/>
                        <a:ea typeface="Meiryo UI"/>
                      </a:endParaRPr>
                    </a:p>
                  </a:txBody>
                  <a:tcPr anchor="ctr">
                    <a:lnB w="57150" cap="flat" cmpd="sng" algn="ctr">
                      <a:solidFill>
                        <a:srgbClr val="0070C0"/>
                      </a:solidFill>
                      <a:prstDash val="solid"/>
                      <a:round/>
                      <a:headEnd type="none" w="med" len="med"/>
                      <a:tailEnd type="none" w="med" len="med"/>
                    </a:lnB>
                    <a:noFill/>
                  </a:tcPr>
                </a:tc>
              </a:tr>
            </a:tbl>
          </a:graphicData>
        </a:graphic>
      </p:graphicFrame>
      <p:sp>
        <p:nvSpPr>
          <p:cNvPr id="1224" name="テキスト 141"/>
          <p:cNvSpPr txBox="1"/>
          <p:nvPr/>
        </p:nvSpPr>
        <p:spPr>
          <a:xfrm>
            <a:off x="110437" y="911087"/>
            <a:ext cx="8856878" cy="368439"/>
          </a:xfrm>
          <a:prstGeom prst="rect">
            <a:avLst/>
          </a:prstGeom>
          <a:ln>
            <a:solidFill>
              <a:schemeClr val="tx1"/>
            </a:solidFill>
          </a:ln>
        </p:spPr>
        <p:txBody>
          <a:bodyPr wrap="square">
            <a:spAutoFit/>
          </a:bodyPr>
          <a:lstStyle/>
          <a:p>
            <a:pPr marL="0" indent="0">
              <a:buNone/>
              <a:defRPr lang="ja-JP" altLang="en-US"/>
            </a:pPr>
            <a:r>
              <a:rPr lang="ja-JP" altLang="en-US" sz="1800" u="none">
                <a:latin typeface="Meiryo UI"/>
                <a:ea typeface="Meiryo UI"/>
              </a:rPr>
              <a:t>３．進捗管理</a:t>
            </a:r>
          </a:p>
        </p:txBody>
      </p:sp>
      <p:sp>
        <p:nvSpPr>
          <p:cNvPr id="1225" name="テキスト 105"/>
          <p:cNvSpPr txBox="1"/>
          <p:nvPr/>
        </p:nvSpPr>
        <p:spPr>
          <a:xfrm>
            <a:off x="115951" y="3492839"/>
            <a:ext cx="8607236" cy="1199436"/>
          </a:xfrm>
          <a:prstGeom prst="rect">
            <a:avLst/>
          </a:prstGeom>
        </p:spPr>
        <p:txBody>
          <a:bodyPr wrap="square">
            <a:spAutoFit/>
          </a:bodyPr>
          <a:lstStyle/>
          <a:p>
            <a:pPr marL="648000" indent="-285750">
              <a:buFont typeface="Wingdings"/>
              <a:buChar char="Ø"/>
              <a:defRPr lang="ja-JP" altLang="en-US"/>
            </a:pPr>
            <a:r>
              <a:rPr lang="ja-JP" altLang="en-US" sz="1800" dirty="0">
                <a:latin typeface="Meiryo UI"/>
                <a:ea typeface="Meiryo UI"/>
              </a:rPr>
              <a:t>ＰＤＣＡサイクルにより働き方改革の取り組みを推進する。</a:t>
            </a:r>
          </a:p>
          <a:p>
            <a:pPr marL="648000" indent="-285750">
              <a:buFont typeface="Wingdings"/>
              <a:buChar char="Ø"/>
              <a:defRPr lang="ja-JP" altLang="en-US"/>
            </a:pPr>
            <a:r>
              <a:rPr lang="ja-JP" altLang="en-US" sz="1800" dirty="0">
                <a:latin typeface="Meiryo UI"/>
                <a:ea typeface="Meiryo UI"/>
              </a:rPr>
              <a:t>職員会議や校内ディスカッションの場を活用し、各教職員の日々の業務での気づき、業務改善につながる新しいアイデア等意見の聴取を行うとともに、意見等を参考に取り組み内容を検討し、実行する。</a:t>
            </a:r>
          </a:p>
        </p:txBody>
      </p:sp>
      <p:sp>
        <p:nvSpPr>
          <p:cNvPr id="1226" name="テキスト 149"/>
          <p:cNvSpPr txBox="1"/>
          <p:nvPr/>
        </p:nvSpPr>
        <p:spPr>
          <a:xfrm>
            <a:off x="114631" y="1279526"/>
            <a:ext cx="8605918" cy="368439"/>
          </a:xfrm>
          <a:prstGeom prst="rect">
            <a:avLst/>
          </a:prstGeom>
        </p:spPr>
        <p:txBody>
          <a:bodyPr wrap="square">
            <a:spAutoFit/>
          </a:bodyPr>
          <a:lstStyle/>
          <a:p>
            <a:pPr marL="0" indent="0">
              <a:buNone/>
              <a:defRPr lang="ja-JP" altLang="en-US"/>
            </a:pPr>
            <a:r>
              <a:rPr lang="ja-JP" altLang="en-US">
                <a:latin typeface="Meiryo UI"/>
                <a:ea typeface="Meiryo UI"/>
              </a:rPr>
              <a:t>【教育委員会】</a:t>
            </a:r>
          </a:p>
        </p:txBody>
      </p:sp>
      <p:sp>
        <p:nvSpPr>
          <p:cNvPr id="1227" name="テキスト 150"/>
          <p:cNvSpPr txBox="1"/>
          <p:nvPr/>
        </p:nvSpPr>
        <p:spPr>
          <a:xfrm>
            <a:off x="114631" y="1647965"/>
            <a:ext cx="8607236" cy="1476435"/>
          </a:xfrm>
          <a:prstGeom prst="rect">
            <a:avLst/>
          </a:prstGeom>
        </p:spPr>
        <p:txBody>
          <a:bodyPr wrap="square">
            <a:spAutoFit/>
          </a:bodyPr>
          <a:lstStyle/>
          <a:p>
            <a:pPr marL="648000" indent="-285750">
              <a:buFont typeface="Wingdings"/>
              <a:buChar char="Ø"/>
              <a:defRPr lang="ja-JP" altLang="en-US"/>
            </a:pPr>
            <a:r>
              <a:rPr lang="ja-JP" altLang="en-US" sz="1800" dirty="0">
                <a:latin typeface="Meiryo UI"/>
                <a:ea typeface="Meiryo UI"/>
              </a:rPr>
              <a:t>各町立学校における働き方改革の取り組み状況を、学校運営調査時に確認するとともに、校長等管理職の意見を踏まえ、分析、検証、改善策を検討する。</a:t>
            </a:r>
          </a:p>
          <a:p>
            <a:pPr marL="648000" indent="-285750">
              <a:buFont typeface="Wingdings"/>
              <a:buChar char="Ø"/>
              <a:defRPr lang="ja-JP" altLang="en-US"/>
            </a:pPr>
            <a:r>
              <a:rPr lang="ja-JP" altLang="en-US" sz="1800" dirty="0">
                <a:latin typeface="Meiryo UI"/>
                <a:ea typeface="Meiryo UI"/>
              </a:rPr>
              <a:t>ポータルサイト等を活用し、各町立学校の取り組み実績及び校種別の時間外在校等時間等の共有を図るとともに、各校の取り組み検討の参考となる国や大阪府等の事例等の情報を積極的に情報提供する。</a:t>
            </a:r>
          </a:p>
        </p:txBody>
      </p:sp>
      <p:sp>
        <p:nvSpPr>
          <p:cNvPr id="1228" name="テキスト 151"/>
          <p:cNvSpPr txBox="1"/>
          <p:nvPr/>
        </p:nvSpPr>
        <p:spPr>
          <a:xfrm>
            <a:off x="115951" y="3124400"/>
            <a:ext cx="8605918" cy="368439"/>
          </a:xfrm>
          <a:prstGeom prst="rect">
            <a:avLst/>
          </a:prstGeom>
        </p:spPr>
        <p:txBody>
          <a:bodyPr wrap="square">
            <a:spAutoFit/>
          </a:bodyPr>
          <a:lstStyle/>
          <a:p>
            <a:pPr marL="0" indent="0">
              <a:buNone/>
              <a:defRPr lang="ja-JP" altLang="en-US"/>
            </a:pPr>
            <a:r>
              <a:rPr lang="ja-JP" altLang="en-US">
                <a:latin typeface="Meiryo UI"/>
                <a:ea typeface="Meiryo UI"/>
              </a:rPr>
              <a:t>【校長等管理職】</a:t>
            </a:r>
          </a:p>
        </p:txBody>
      </p:sp>
      <p:sp>
        <p:nvSpPr>
          <p:cNvPr id="1229" name="Slide Number Placeholder 5"/>
          <p:cNvSpPr>
            <a:spLocks noGrp="1"/>
          </p:cNvSpPr>
          <p:nvPr>
            <p:ph type="sldNum" sz="quarter" idx="12"/>
          </p:nvPr>
        </p:nvSpPr>
        <p:spPr>
          <a:xfrm>
            <a:off x="6905767" y="6356351"/>
            <a:ext cx="2057400" cy="365125"/>
          </a:xfrm>
        </p:spPr>
        <p:txBody>
          <a:bodyPr/>
          <a:lstStyle/>
          <a:p>
            <a:r>
              <a:rPr kumimoji="1" lang="ja-JP" altLang="en-US"/>
              <a:t>15</a:t>
            </a:r>
            <a:endParaRPr kumimoji="1" lang="ja-JP" altLang="en-US"/>
          </a:p>
        </p:txBody>
      </p:sp>
      <p:pic>
        <p:nvPicPr>
          <p:cNvPr id="1230" name="オブジェクト 237"/>
          <p:cNvPicPr>
            <a:picLocks noChangeAspect="1"/>
          </p:cNvPicPr>
          <p:nvPr/>
        </p:nvPicPr>
        <p:blipFill>
          <a:blip r:embed="rId1"/>
          <a:stretch>
            <a:fillRect/>
          </a:stretch>
        </p:blipFill>
        <p:spPr>
          <a:xfrm>
            <a:off x="7094819" y="5058034"/>
            <a:ext cx="1144506" cy="129739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aphicFrame>
        <p:nvGraphicFramePr>
          <p:cNvPr id="1232" name="四角形 138"/>
          <p:cNvGraphicFramePr>
            <a:graphicFrameLocks noGrp="1"/>
          </p:cNvGraphicFramePr>
          <p:nvPr/>
        </p:nvGraphicFramePr>
        <p:xfrm>
          <a:off x="110435" y="124239"/>
          <a:ext cx="8852732" cy="458640"/>
        </p:xfrm>
        <a:graphic>
          <a:graphicData uri="http://schemas.openxmlformats.org/drawingml/2006/table">
            <a:tbl>
              <a:tblPr firstRow="1" bandRow="1">
                <a:effectLst>
                  <a:outerShdw blurRad="76200" dist="12700" dir="2700000" sy="-23000" kx="-800400" algn="bl" rotWithShape="0">
                    <a:prstClr val="black">
                      <a:alpha val="20000"/>
                    </a:prstClr>
                  </a:outerShdw>
                </a:effectLst>
                <a:tableStyleId>{5C22544A-7EE6-4342-B048-85BDC9FD1C3A}</a:tableStyleId>
              </a:tblPr>
              <a:tblGrid>
                <a:gridCol w="8852732"/>
              </a:tblGrid>
              <a:tr h="441739">
                <a:tc>
                  <a:txBody>
                    <a:bodyPr/>
                    <a:lstStyle/>
                    <a:p>
                      <a:r>
                        <a:rPr kumimoji="1" lang="ja-JP" altLang="en-US" sz="2400" dirty="0">
                          <a:solidFill>
                            <a:schemeClr val="tx1"/>
                          </a:solidFill>
                          <a:latin typeface="Meiryo UI"/>
                          <a:ea typeface="Meiryo UI"/>
                        </a:rPr>
                        <a:t>Ⅴ．まとめ</a:t>
                      </a:r>
                    </a:p>
                  </a:txBody>
                  <a:tcPr anchor="ctr">
                    <a:lnB w="57150" cap="flat" cmpd="sng" algn="ctr">
                      <a:solidFill>
                        <a:srgbClr val="0070C0"/>
                      </a:solidFill>
                      <a:prstDash val="solid"/>
                      <a:round/>
                      <a:headEnd type="none" w="med" len="med"/>
                      <a:tailEnd type="none" w="med" len="med"/>
                    </a:lnB>
                    <a:noFill/>
                  </a:tcPr>
                </a:tc>
              </a:tr>
            </a:tbl>
          </a:graphicData>
        </a:graphic>
      </p:graphicFrame>
      <p:sp>
        <p:nvSpPr>
          <p:cNvPr id="1233" name="テキスト 122"/>
          <p:cNvSpPr txBox="1"/>
          <p:nvPr/>
        </p:nvSpPr>
        <p:spPr>
          <a:xfrm>
            <a:off x="110435" y="911087"/>
            <a:ext cx="8605918" cy="3138428"/>
          </a:xfrm>
          <a:prstGeom prst="rect">
            <a:avLst/>
          </a:prstGeom>
        </p:spPr>
        <p:txBody>
          <a:bodyPr wrap="square">
            <a:spAutoFit/>
          </a:bodyPr>
          <a:lstStyle/>
          <a:p>
            <a:pPr marL="648000" indent="-285750">
              <a:buFont typeface="Wingdings"/>
              <a:buChar char="Ø"/>
              <a:defRPr lang="ja-JP" altLang="en-US"/>
            </a:pPr>
            <a:r>
              <a:rPr lang="ja-JP" altLang="en-US" sz="1800" u="none" dirty="0">
                <a:latin typeface="Meiryo UI"/>
                <a:ea typeface="Meiryo UI"/>
              </a:rPr>
              <a:t>国においても「学校における働き方改革は、特効薬のない総力戦であるため、国・教育委員会・学校それぞれ立場において、取り組みを着実に推進し、教師が教師でなければできないことに全力投球できる環境整備が必要」と掲げています。</a:t>
            </a:r>
            <a:endParaRPr lang="ja-JP" altLang="en-US" sz="1800" u="none" dirty="0">
              <a:solidFill>
                <a:schemeClr val="tx1"/>
              </a:solidFill>
              <a:latin typeface="Meiryo UI"/>
              <a:ea typeface="Meiryo UI"/>
              <a:cs typeface="Verdana"/>
            </a:endParaRPr>
          </a:p>
          <a:p>
            <a:pPr marL="648000" indent="-285750">
              <a:buFont typeface="Wingdings"/>
              <a:buChar char="Ø"/>
              <a:defRPr lang="ja-JP" altLang="en-US"/>
            </a:pPr>
            <a:r>
              <a:rPr lang="ja-JP" altLang="en-US" sz="1800" u="none" dirty="0">
                <a:solidFill>
                  <a:schemeClr val="tx1"/>
                </a:solidFill>
                <a:latin typeface="Meiryo UI"/>
                <a:ea typeface="Meiryo UI"/>
                <a:cs typeface="Verdana"/>
              </a:rPr>
              <a:t>町立学校における働き方改革についても、教育委員会及び学校関係者が力を合わせ、本書をもとに</a:t>
            </a:r>
            <a:r>
              <a:rPr lang="ja-JP" altLang="en-US" sz="1800" dirty="0">
                <a:latin typeface="Meiryo UI"/>
                <a:ea typeface="Meiryo UI"/>
              </a:rPr>
              <a:t>各校の特色や実情に応じた取り組みを着実に進めていくことが大切です。</a:t>
            </a:r>
            <a:endParaRPr lang="ja-JP" altLang="en-US" sz="1800" u="none" dirty="0">
              <a:solidFill>
                <a:schemeClr val="tx1"/>
              </a:solidFill>
              <a:latin typeface="Meiryo UI"/>
              <a:ea typeface="Meiryo UI"/>
              <a:cs typeface="Verdana"/>
            </a:endParaRPr>
          </a:p>
          <a:p>
            <a:pPr marL="648000" indent="-285750">
              <a:buFont typeface="Wingdings"/>
              <a:buChar char="Ø"/>
              <a:defRPr lang="ja-JP" altLang="en-US"/>
            </a:pPr>
            <a:r>
              <a:rPr lang="ja-JP" altLang="en-US" sz="1800" u="none" dirty="0">
                <a:solidFill>
                  <a:schemeClr val="tx1"/>
                </a:solidFill>
                <a:latin typeface="Meiryo UI"/>
                <a:ea typeface="Meiryo UI"/>
                <a:cs typeface="Verdana"/>
              </a:rPr>
              <a:t>また、現状把握や調査分析により課題を抽出し、その課題への対策を的確に講じていくことも必要です。</a:t>
            </a:r>
            <a:endParaRPr lang="ja-JP" altLang="en-US" sz="1800" dirty="0">
              <a:latin typeface="Meiryo UI"/>
              <a:ea typeface="Meiryo UI"/>
            </a:endParaRPr>
          </a:p>
          <a:p>
            <a:pPr marL="648000" indent="-285750">
              <a:buFont typeface="Wingdings"/>
              <a:buChar char="Ø"/>
              <a:defRPr lang="ja-JP" altLang="en-US"/>
            </a:pPr>
            <a:r>
              <a:rPr lang="ja-JP" altLang="en-US" sz="1800" u="none" dirty="0">
                <a:solidFill>
                  <a:schemeClr val="tx1"/>
                </a:solidFill>
                <a:latin typeface="Meiryo UI"/>
                <a:ea typeface="Meiryo UI"/>
                <a:cs typeface="Verdana"/>
              </a:rPr>
              <a:t>教育委員会及び学校関係者は、</a:t>
            </a:r>
            <a:r>
              <a:rPr lang="ja-JP" altLang="en-US" sz="1800" u="none" dirty="0">
                <a:latin typeface="Meiryo UI"/>
                <a:ea typeface="Meiryo UI"/>
              </a:rPr>
              <a:t>常に問題意識を持ち、社会環境の変化や突発的な事象等に対応ができるよう、</a:t>
            </a:r>
            <a:r>
              <a:rPr lang="ja-JP" altLang="en-US" sz="1800" b="0" u="none" dirty="0">
                <a:latin typeface="Meiryo UI"/>
                <a:ea typeface="Meiryo UI"/>
              </a:rPr>
              <a:t>本書に示したメニューに限らず、新しいアイデアや意見等を取り入れながら、働き方改革を継続的に進めていかなければならない。</a:t>
            </a:r>
            <a:endParaRPr lang="ja-JP" altLang="en-US" sz="1800" u="none" dirty="0">
              <a:latin typeface="Meiryo UI"/>
              <a:ea typeface="Meiryo UI"/>
            </a:endParaRPr>
          </a:p>
          <a:p>
            <a:pPr marL="648000" indent="-285750">
              <a:buFont typeface="Wingdings"/>
              <a:buChar char="Ø"/>
              <a:defRPr lang="ja-JP" altLang="en-US"/>
            </a:pPr>
            <a:endParaRPr lang="ja-JP" altLang="en-US" sz="1800" b="0" u="none" dirty="0">
              <a:latin typeface="Meiryo UI"/>
              <a:ea typeface="Meiryo UI"/>
            </a:endParaRPr>
          </a:p>
        </p:txBody>
      </p:sp>
      <p:sp>
        <p:nvSpPr>
          <p:cNvPr id="1234" name="Slide Number Placeholder 5"/>
          <p:cNvSpPr>
            <a:spLocks noGrp="1"/>
          </p:cNvSpPr>
          <p:nvPr>
            <p:ph type="sldNum" sz="quarter" idx="12"/>
          </p:nvPr>
        </p:nvSpPr>
        <p:spPr>
          <a:xfrm>
            <a:off x="6905767" y="6356351"/>
            <a:ext cx="2057400" cy="365125"/>
          </a:xfrm>
        </p:spPr>
        <p:txBody>
          <a:bodyPr/>
          <a:lstStyle/>
          <a:p>
            <a:r>
              <a:rPr kumimoji="1" lang="ja-JP" altLang="en-US"/>
              <a:t>16</a:t>
            </a:r>
            <a:endParaRPr kumimoji="1" lang="ja-JP" altLang="en-US"/>
          </a:p>
        </p:txBody>
      </p:sp>
      <p:pic>
        <p:nvPicPr>
          <p:cNvPr id="1235" name="オブジェクト 238"/>
          <p:cNvPicPr>
            <a:picLocks noChangeAspect="1"/>
          </p:cNvPicPr>
          <p:nvPr/>
        </p:nvPicPr>
        <p:blipFill>
          <a:blip r:embed="rId1"/>
          <a:stretch>
            <a:fillRect/>
          </a:stretch>
        </p:blipFill>
        <p:spPr>
          <a:xfrm>
            <a:off x="6493248" y="4821151"/>
            <a:ext cx="1261755" cy="1526721"/>
          </a:xfrm>
          <a:prstGeom prst="rect">
            <a:avLst/>
          </a:prstGeom>
        </p:spPr>
      </p:pic>
      <p:pic>
        <p:nvPicPr>
          <p:cNvPr id="1236" name="オブジェクト 239"/>
          <p:cNvPicPr>
            <a:picLocks noChangeAspect="1"/>
          </p:cNvPicPr>
          <p:nvPr/>
        </p:nvPicPr>
        <p:blipFill>
          <a:blip r:embed="rId2"/>
          <a:stretch>
            <a:fillRect/>
          </a:stretch>
        </p:blipFill>
        <p:spPr>
          <a:xfrm>
            <a:off x="1850681" y="4826622"/>
            <a:ext cx="1051541" cy="152901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aphicFrame>
        <p:nvGraphicFramePr>
          <p:cNvPr id="1111" name="四角形 138"/>
          <p:cNvGraphicFramePr>
            <a:graphicFrameLocks noGrp="1"/>
          </p:cNvGraphicFramePr>
          <p:nvPr/>
        </p:nvGraphicFramePr>
        <p:xfrm>
          <a:off x="110435" y="124239"/>
          <a:ext cx="8852732" cy="458640"/>
        </p:xfrm>
        <a:graphic>
          <a:graphicData uri="http://schemas.openxmlformats.org/drawingml/2006/table">
            <a:tbl>
              <a:tblPr firstRow="1" bandRow="1">
                <a:effectLst>
                  <a:outerShdw blurRad="76200" dist="12700" dir="2700000" sy="-23000" kx="-800400" algn="bl" rotWithShape="0">
                    <a:prstClr val="black">
                      <a:alpha val="20000"/>
                    </a:prstClr>
                  </a:outerShdw>
                </a:effectLst>
                <a:tableStyleId>{5C22544A-7EE6-4342-B048-85BDC9FD1C3A}</a:tableStyleId>
              </a:tblPr>
              <a:tblGrid>
                <a:gridCol w="8852732"/>
              </a:tblGrid>
              <a:tr h="441739">
                <a:tc>
                  <a:txBody>
                    <a:bodyPr/>
                    <a:lstStyle/>
                    <a:p>
                      <a:r>
                        <a:rPr kumimoji="1" lang="ja-JP" altLang="en-US" sz="2400" dirty="0">
                          <a:solidFill>
                            <a:schemeClr val="tx1"/>
                          </a:solidFill>
                          <a:latin typeface="Meiryo UI"/>
                          <a:ea typeface="Meiryo UI"/>
                        </a:rPr>
                        <a:t>目次</a:t>
                      </a:r>
                    </a:p>
                  </a:txBody>
                  <a:tcPr anchor="ctr">
                    <a:lnB w="57150" cap="flat" cmpd="sng" algn="ctr">
                      <a:solidFill>
                        <a:srgbClr val="0070C0"/>
                      </a:solidFill>
                      <a:prstDash val="solid"/>
                      <a:round/>
                      <a:headEnd type="none" w="med" len="med"/>
                      <a:tailEnd type="none" w="med" len="med"/>
                    </a:lnB>
                    <a:noFill/>
                  </a:tcPr>
                </a:tc>
              </a:tr>
            </a:tbl>
          </a:graphicData>
        </a:graphic>
      </p:graphicFrame>
      <p:sp>
        <p:nvSpPr>
          <p:cNvPr id="1112" name="テキスト 141"/>
          <p:cNvSpPr txBox="1"/>
          <p:nvPr/>
        </p:nvSpPr>
        <p:spPr>
          <a:xfrm>
            <a:off x="110437" y="911087"/>
            <a:ext cx="8856878" cy="5354419"/>
          </a:xfrm>
          <a:prstGeom prst="rect">
            <a:avLst/>
          </a:prstGeom>
        </p:spPr>
        <p:txBody>
          <a:bodyPr wrap="square">
            <a:spAutoFit/>
          </a:bodyPr>
          <a:lstStyle/>
          <a:p>
            <a:pPr marL="0" indent="0">
              <a:buNone/>
              <a:tabLst>
                <a:tab pos="7776000" algn="l"/>
              </a:tabLst>
              <a:defRPr lang="ja-JP" altLang="en-US"/>
            </a:pPr>
            <a:r>
              <a:rPr lang="ja-JP" altLang="en-US" dirty="0">
                <a:latin typeface="Meiryo UI"/>
                <a:ea typeface="Meiryo UI"/>
              </a:rPr>
              <a:t>Ⅰ．はじめに	Ｐ　２</a:t>
            </a:r>
          </a:p>
          <a:p>
            <a:pPr marL="400050" indent="-400050">
              <a:buAutoNum type="romanUcPeriod"/>
              <a:defRPr lang="ja-JP" altLang="en-US"/>
            </a:pPr>
            <a:endParaRPr lang="ja-JP" altLang="en-US" dirty="0">
              <a:latin typeface="Meiryo UI"/>
              <a:ea typeface="Meiryo UI"/>
            </a:endParaRPr>
          </a:p>
          <a:p>
            <a:pPr marL="0" indent="0">
              <a:buNone/>
              <a:defRPr lang="ja-JP" altLang="en-US"/>
            </a:pPr>
            <a:r>
              <a:rPr lang="ja-JP" altLang="en-US" dirty="0">
                <a:solidFill>
                  <a:schemeClr val="tx1"/>
                </a:solidFill>
                <a:latin typeface="Meiryo UI"/>
                <a:ea typeface="Meiryo UI"/>
                <a:cs typeface="Verdana"/>
              </a:rPr>
              <a:t>Ⅱ．</a:t>
            </a:r>
            <a:r>
              <a:rPr lang="ja-JP" altLang="en-US" dirty="0">
                <a:latin typeface="Meiryo UI"/>
                <a:ea typeface="Meiryo UI"/>
              </a:rPr>
              <a:t>熊取町立学校の現状</a:t>
            </a:r>
          </a:p>
          <a:p>
            <a:pPr marL="576000" indent="-342900">
              <a:buAutoNum type="arabicPeriod"/>
              <a:tabLst>
                <a:tab pos="7776000" algn="l"/>
              </a:tabLst>
              <a:defRPr lang="ja-JP" altLang="en-US"/>
            </a:pPr>
            <a:r>
              <a:rPr lang="ja-JP" altLang="en-US" dirty="0">
                <a:latin typeface="Meiryo UI"/>
                <a:ea typeface="Meiryo UI"/>
              </a:rPr>
              <a:t>これまでの負担軽減の主な取り組み	Ｐ　４</a:t>
            </a:r>
          </a:p>
          <a:p>
            <a:pPr marL="576000" indent="-342900" defTabSz="432000">
              <a:buAutoNum type="arabicPeriod"/>
              <a:tabLst>
                <a:tab pos="7776000" algn="l"/>
              </a:tabLst>
              <a:defRPr lang="ja-JP" altLang="en-US"/>
            </a:pPr>
            <a:r>
              <a:rPr lang="ja-JP" altLang="en-US" u="none">
                <a:latin typeface="Meiryo UI"/>
                <a:ea typeface="Meiryo UI"/>
              </a:rPr>
              <a:t>教職員の「『時間外在校等時間』等」</a:t>
            </a:r>
            <a:r>
              <a:rPr lang="ja-JP" altLang="en-US" u="none">
                <a:latin typeface="Meiryo UI"/>
                <a:ea typeface="Meiryo UI"/>
              </a:rPr>
              <a:t>（※）</a:t>
            </a:r>
            <a:r>
              <a:rPr lang="ja-JP" altLang="en-US" u="none">
                <a:latin typeface="Meiryo UI"/>
                <a:ea typeface="Meiryo UI"/>
              </a:rPr>
              <a:t>の状況（令和３年度実績）	Ｐ　５</a:t>
            </a:r>
          </a:p>
          <a:p>
            <a:pPr marL="400050" indent="-400050">
              <a:buAutoNum type="romanUcPeriod"/>
              <a:defRPr lang="ja-JP" altLang="en-US"/>
            </a:pPr>
            <a:endParaRPr lang="ja-JP" altLang="en-US" dirty="0">
              <a:latin typeface="Meiryo UI"/>
              <a:ea typeface="Meiryo UI"/>
            </a:endParaRPr>
          </a:p>
          <a:p>
            <a:pPr marL="0" indent="0">
              <a:buNone/>
              <a:tabLst>
                <a:tab pos="7776000" algn="l"/>
              </a:tabLst>
              <a:defRPr lang="ja-JP" altLang="en-US"/>
            </a:pPr>
            <a:r>
              <a:rPr lang="ja-JP" altLang="en-US" dirty="0">
                <a:latin typeface="Meiryo UI"/>
                <a:ea typeface="Meiryo UI"/>
              </a:rPr>
              <a:t>Ⅲ．</a:t>
            </a:r>
            <a:r>
              <a:rPr lang="ja-JP" altLang="en-US" dirty="0">
                <a:solidFill>
                  <a:schemeClr val="tx1"/>
                </a:solidFill>
                <a:latin typeface="Meiryo UI"/>
                <a:ea typeface="Meiryo UI"/>
                <a:cs typeface="Verdana"/>
              </a:rPr>
              <a:t>国や大阪府の動き	Ｐ　６</a:t>
            </a:r>
            <a:endParaRPr lang="ja-JP" altLang="en-US" dirty="0">
              <a:latin typeface="Meiryo UI"/>
              <a:ea typeface="Meiryo UI"/>
            </a:endParaRPr>
          </a:p>
          <a:p>
            <a:pPr marL="0" indent="0">
              <a:buNone/>
              <a:defRPr lang="ja-JP" altLang="en-US"/>
            </a:pPr>
            <a:endParaRPr lang="ja-JP" altLang="en-US" dirty="0">
              <a:solidFill>
                <a:schemeClr val="tx1"/>
              </a:solidFill>
              <a:latin typeface="Meiryo UI"/>
              <a:ea typeface="Meiryo UI"/>
              <a:cs typeface="Verdana"/>
            </a:endParaRPr>
          </a:p>
          <a:p>
            <a:pPr marL="0" indent="0">
              <a:buNone/>
              <a:defRPr lang="ja-JP" altLang="en-US"/>
            </a:pPr>
            <a:r>
              <a:rPr lang="ja-JP" altLang="en-US" dirty="0">
                <a:solidFill>
                  <a:schemeClr val="tx1"/>
                </a:solidFill>
                <a:latin typeface="Meiryo UI"/>
                <a:ea typeface="Meiryo UI"/>
                <a:cs typeface="Verdana"/>
              </a:rPr>
              <a:t>Ⅳ．働き方改革の進め方</a:t>
            </a:r>
          </a:p>
          <a:p>
            <a:pPr marL="576000" indent="-342900">
              <a:buAutoNum type="arabicPeriod"/>
              <a:tabLst>
                <a:tab pos="7776000" algn="l"/>
              </a:tabLst>
              <a:defRPr lang="ja-JP" altLang="en-US"/>
            </a:pPr>
            <a:r>
              <a:rPr lang="ja-JP" altLang="en-US" dirty="0">
                <a:solidFill>
                  <a:schemeClr val="tx1"/>
                </a:solidFill>
                <a:latin typeface="Meiryo UI"/>
                <a:ea typeface="Meiryo UI"/>
                <a:cs typeface="Verdana"/>
              </a:rPr>
              <a:t>実現をめざす目標（指標）	Ｐ　８</a:t>
            </a:r>
          </a:p>
          <a:p>
            <a:pPr marL="576000" indent="-342900">
              <a:buAutoNum type="arabicPeriod"/>
              <a:tabLst>
                <a:tab pos="7776000" algn="l"/>
              </a:tabLst>
              <a:defRPr lang="ja-JP" altLang="en-US"/>
            </a:pPr>
            <a:r>
              <a:rPr lang="ja-JP" altLang="en-US" u="none" dirty="0">
                <a:solidFill>
                  <a:schemeClr val="tx1"/>
                </a:solidFill>
                <a:latin typeface="Meiryo UI"/>
                <a:ea typeface="Meiryo UI"/>
                <a:cs typeface="Verdana"/>
              </a:rPr>
              <a:t>長時間勤務の是正、負担軽減、意識改革等の主な取り組み	Ｐ　９</a:t>
            </a:r>
          </a:p>
          <a:p>
            <a:pPr marL="377100" indent="0">
              <a:buNone/>
              <a:defRPr lang="ja-JP" altLang="en-US"/>
            </a:pPr>
            <a:r>
              <a:rPr lang="ja-JP" altLang="en-US" dirty="0">
                <a:solidFill>
                  <a:schemeClr val="tx1"/>
                </a:solidFill>
                <a:latin typeface="Meiryo UI"/>
                <a:ea typeface="Meiryo UI"/>
                <a:cs typeface="Verdana"/>
              </a:rPr>
              <a:t>（１）</a:t>
            </a:r>
            <a:r>
              <a:rPr lang="ja-JP" altLang="en-US" dirty="0">
                <a:latin typeface="Meiryo UI"/>
                <a:ea typeface="Meiryo UI"/>
              </a:rPr>
              <a:t>「制度構築等」によるもの</a:t>
            </a:r>
            <a:endParaRPr lang="ja-JP" altLang="en-US" dirty="0">
              <a:solidFill>
                <a:schemeClr val="tx1"/>
              </a:solidFill>
              <a:latin typeface="Meiryo UI"/>
              <a:ea typeface="Meiryo UI"/>
              <a:cs typeface="Verdana"/>
            </a:endParaRPr>
          </a:p>
          <a:p>
            <a:pPr marL="377100" indent="0">
              <a:buNone/>
              <a:defRPr lang="ja-JP" altLang="en-US"/>
            </a:pPr>
            <a:r>
              <a:rPr lang="ja-JP" altLang="en-US" dirty="0">
                <a:solidFill>
                  <a:schemeClr val="tx1"/>
                </a:solidFill>
                <a:latin typeface="Meiryo UI"/>
                <a:ea typeface="Meiryo UI"/>
                <a:cs typeface="Verdana"/>
              </a:rPr>
              <a:t>（２）</a:t>
            </a:r>
            <a:r>
              <a:rPr lang="ja-JP" altLang="en-US" dirty="0">
                <a:latin typeface="Meiryo UI"/>
                <a:ea typeface="Meiryo UI"/>
              </a:rPr>
              <a:t>「外部人材の活用」によるもの</a:t>
            </a:r>
            <a:endParaRPr lang="ja-JP" altLang="en-US" dirty="0">
              <a:solidFill>
                <a:schemeClr val="tx1"/>
              </a:solidFill>
              <a:latin typeface="Meiryo UI"/>
              <a:ea typeface="Meiryo UI"/>
              <a:cs typeface="Verdana"/>
            </a:endParaRPr>
          </a:p>
          <a:p>
            <a:pPr marL="377100" indent="0">
              <a:buNone/>
              <a:defRPr lang="ja-JP" altLang="en-US"/>
            </a:pPr>
            <a:r>
              <a:rPr lang="ja-JP" altLang="en-US" dirty="0">
                <a:solidFill>
                  <a:schemeClr val="tx1"/>
                </a:solidFill>
                <a:latin typeface="Meiryo UI"/>
                <a:ea typeface="Meiryo UI"/>
                <a:cs typeface="Verdana"/>
              </a:rPr>
              <a:t>（３）</a:t>
            </a:r>
            <a:r>
              <a:rPr lang="ja-JP" altLang="en-US" dirty="0">
                <a:latin typeface="Meiryo UI"/>
                <a:ea typeface="Meiryo UI"/>
              </a:rPr>
              <a:t>「教育委員会事務局主催会議・文書等の縮減・工夫改善」によるもの</a:t>
            </a:r>
            <a:endParaRPr lang="ja-JP" altLang="en-US" dirty="0">
              <a:solidFill>
                <a:schemeClr val="tx1"/>
              </a:solidFill>
              <a:latin typeface="Meiryo UI"/>
              <a:ea typeface="Meiryo UI"/>
              <a:cs typeface="Verdana"/>
            </a:endParaRPr>
          </a:p>
          <a:p>
            <a:pPr marL="377100" indent="0">
              <a:buNone/>
              <a:defRPr lang="ja-JP" altLang="en-US"/>
            </a:pPr>
            <a:r>
              <a:rPr lang="ja-JP" altLang="en-US" dirty="0">
                <a:solidFill>
                  <a:schemeClr val="tx1"/>
                </a:solidFill>
                <a:latin typeface="Meiryo UI"/>
                <a:ea typeface="Meiryo UI"/>
                <a:cs typeface="Verdana"/>
              </a:rPr>
              <a:t>（４）</a:t>
            </a:r>
            <a:r>
              <a:rPr lang="ja-JP" altLang="en-US" dirty="0">
                <a:latin typeface="Meiryo UI"/>
                <a:ea typeface="Meiryo UI"/>
              </a:rPr>
              <a:t>「校長等管理職マネジメント」によるもの</a:t>
            </a:r>
            <a:endParaRPr lang="ja-JP" altLang="en-US" dirty="0">
              <a:solidFill>
                <a:schemeClr val="tx1"/>
              </a:solidFill>
              <a:latin typeface="Meiryo UI"/>
              <a:ea typeface="Meiryo UI"/>
              <a:cs typeface="Verdana"/>
            </a:endParaRPr>
          </a:p>
          <a:p>
            <a:pPr marL="377100" indent="0">
              <a:buNone/>
              <a:defRPr lang="ja-JP" altLang="en-US"/>
            </a:pPr>
            <a:r>
              <a:rPr lang="ja-JP" altLang="en-US" dirty="0">
                <a:latin typeface="Meiryo UI"/>
                <a:ea typeface="Meiryo UI"/>
              </a:rPr>
              <a:t>（５）「外部機関への協力依頼・要請」によるもの</a:t>
            </a:r>
            <a:endParaRPr lang="ja-JP" altLang="en-US" dirty="0">
              <a:solidFill>
                <a:schemeClr val="tx1"/>
              </a:solidFill>
              <a:latin typeface="Meiryo UI"/>
              <a:ea typeface="Meiryo UI"/>
              <a:cs typeface="Verdana"/>
            </a:endParaRPr>
          </a:p>
          <a:p>
            <a:pPr marL="576000" indent="-342900">
              <a:buAutoNum type="arabicPeriod" startAt="3"/>
              <a:tabLst>
                <a:tab pos="7776000" algn="l"/>
              </a:tabLst>
              <a:defRPr lang="ja-JP" altLang="en-US"/>
            </a:pPr>
            <a:r>
              <a:rPr lang="ja-JP" altLang="en-US" u="none" dirty="0">
                <a:latin typeface="Meiryo UI"/>
                <a:ea typeface="Meiryo UI"/>
              </a:rPr>
              <a:t>進捗管理	Ｐ１５</a:t>
            </a:r>
            <a:endParaRPr lang="ja-JP" altLang="en-US" dirty="0">
              <a:solidFill>
                <a:schemeClr val="tx1"/>
              </a:solidFill>
              <a:latin typeface="Meiryo UI"/>
              <a:ea typeface="Meiryo UI"/>
              <a:cs typeface="Verdana"/>
            </a:endParaRPr>
          </a:p>
          <a:p>
            <a:pPr marL="342900" indent="-342900">
              <a:buAutoNum type="arabicPeriod" startAt="3"/>
              <a:defRPr lang="ja-JP" altLang="en-US"/>
            </a:pPr>
            <a:endParaRPr lang="ja-JP" altLang="en-US" dirty="0">
              <a:solidFill>
                <a:schemeClr val="tx1"/>
              </a:solidFill>
              <a:latin typeface="Meiryo UI"/>
              <a:ea typeface="Meiryo UI"/>
              <a:cs typeface="Verdana"/>
            </a:endParaRPr>
          </a:p>
          <a:p>
            <a:pPr marL="0" indent="0">
              <a:buNone/>
              <a:tabLst>
                <a:tab pos="7776000" algn="l"/>
              </a:tabLst>
              <a:defRPr lang="ja-JP" altLang="en-US"/>
            </a:pPr>
            <a:r>
              <a:rPr lang="ja-JP" altLang="en-US" dirty="0">
                <a:solidFill>
                  <a:schemeClr val="tx1"/>
                </a:solidFill>
                <a:latin typeface="Meiryo UI"/>
                <a:ea typeface="Meiryo UI"/>
                <a:cs typeface="Verdana"/>
              </a:rPr>
              <a:t>Ⅴ．まとめ	Ｐ１６</a:t>
            </a:r>
            <a:endParaRPr lang="ja-JP" altLang="en-US" dirty="0">
              <a:latin typeface="Meiryo UI"/>
              <a:ea typeface="Meiryo UI"/>
            </a:endParaRPr>
          </a:p>
        </p:txBody>
      </p:sp>
      <p:sp>
        <p:nvSpPr>
          <p:cNvPr id="1113" name="Slide Number Placeholder 5"/>
          <p:cNvSpPr>
            <a:spLocks noGrp="1"/>
          </p:cNvSpPr>
          <p:nvPr>
            <p:ph type="sldNum" sz="quarter" idx="12"/>
          </p:nvPr>
        </p:nvSpPr>
        <p:spPr>
          <a:xfrm>
            <a:off x="6905767" y="6356351"/>
            <a:ext cx="2057400" cy="365125"/>
          </a:xfrm>
        </p:spPr>
        <p:txBody>
          <a:bodyPr/>
          <a:lstStyle/>
          <a:p>
            <a:r>
              <a:rPr kumimoji="1" lang="ja-JP" altLang="en-US" dirty="0"/>
              <a:t>1</a:t>
            </a:r>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aphicFrame>
        <p:nvGraphicFramePr>
          <p:cNvPr id="1119" name="四角形 138"/>
          <p:cNvGraphicFramePr>
            <a:graphicFrameLocks noGrp="1"/>
          </p:cNvGraphicFramePr>
          <p:nvPr/>
        </p:nvGraphicFramePr>
        <p:xfrm>
          <a:off x="110435" y="124239"/>
          <a:ext cx="8852732" cy="458640"/>
        </p:xfrm>
        <a:graphic>
          <a:graphicData uri="http://schemas.openxmlformats.org/drawingml/2006/table">
            <a:tbl>
              <a:tblPr firstRow="1" bandRow="1">
                <a:effectLst>
                  <a:outerShdw blurRad="76200" dist="12700" dir="2700000" sy="-23000" kx="-800400" algn="bl" rotWithShape="0">
                    <a:prstClr val="black">
                      <a:alpha val="20000"/>
                    </a:prstClr>
                  </a:outerShdw>
                </a:effectLst>
                <a:tableStyleId>{5C22544A-7EE6-4342-B048-85BDC9FD1C3A}</a:tableStyleId>
              </a:tblPr>
              <a:tblGrid>
                <a:gridCol w="8852732"/>
              </a:tblGrid>
              <a:tr h="441739">
                <a:tc>
                  <a:txBody>
                    <a:bodyPr/>
                    <a:lstStyle/>
                    <a:p>
                      <a:r>
                        <a:rPr kumimoji="1" lang="ja-JP" altLang="en-US" sz="2400" dirty="0">
                          <a:solidFill>
                            <a:schemeClr val="tx1"/>
                          </a:solidFill>
                          <a:latin typeface="Meiryo UI"/>
                          <a:ea typeface="Meiryo UI"/>
                        </a:rPr>
                        <a:t>Ⅰ．はじめに</a:t>
                      </a:r>
                    </a:p>
                  </a:txBody>
                  <a:tcPr anchor="ctr">
                    <a:lnB w="57150" cap="flat" cmpd="sng" algn="ctr">
                      <a:solidFill>
                        <a:srgbClr val="0070C0"/>
                      </a:solidFill>
                      <a:prstDash val="solid"/>
                      <a:round/>
                      <a:headEnd type="none" w="med" len="med"/>
                      <a:tailEnd type="none" w="med" len="med"/>
                    </a:lnB>
                    <a:noFill/>
                  </a:tcPr>
                </a:tc>
              </a:tr>
            </a:tbl>
          </a:graphicData>
        </a:graphic>
      </p:graphicFrame>
      <p:sp>
        <p:nvSpPr>
          <p:cNvPr id="1120" name="テキスト 178"/>
          <p:cNvSpPr txBox="1"/>
          <p:nvPr/>
        </p:nvSpPr>
        <p:spPr>
          <a:xfrm>
            <a:off x="0" y="6597283"/>
            <a:ext cx="8059753" cy="260717"/>
          </a:xfrm>
          <a:prstGeom prst="rect">
            <a:avLst/>
          </a:prstGeom>
        </p:spPr>
        <p:txBody>
          <a:bodyPr>
            <a:spAutoFit/>
          </a:bodyPr>
          <a:lstStyle/>
          <a:p>
            <a:pPr>
              <a:defRPr lang="ja-JP" altLang="en-US"/>
            </a:pPr>
            <a:r>
              <a:rPr lang="ja-JP" altLang="en-US" sz="1100">
                <a:latin typeface="Meiryo UI"/>
                <a:ea typeface="Meiryo UI"/>
              </a:rPr>
              <a:t>（※）法令上の定義はないものの、本来大人が担うと想定されている家事や家族の世話等を日常的に行っている子どもとされている。</a:t>
            </a:r>
            <a:endParaRPr lang="ja-JP" altLang="en-US" sz="1100"/>
          </a:p>
        </p:txBody>
      </p:sp>
      <p:sp>
        <p:nvSpPr>
          <p:cNvPr id="1121" name="テキスト 189"/>
          <p:cNvSpPr txBox="1"/>
          <p:nvPr/>
        </p:nvSpPr>
        <p:spPr>
          <a:xfrm>
            <a:off x="110437" y="911087"/>
            <a:ext cx="8856878" cy="368439"/>
          </a:xfrm>
          <a:prstGeom prst="rect">
            <a:avLst/>
          </a:prstGeom>
        </p:spPr>
        <p:txBody>
          <a:bodyPr wrap="square">
            <a:spAutoFit/>
          </a:bodyPr>
          <a:lstStyle/>
          <a:p>
            <a:pPr marL="0" indent="0">
              <a:buNone/>
              <a:defRPr lang="ja-JP" altLang="en-US"/>
            </a:pPr>
            <a:r>
              <a:rPr lang="ja-JP" altLang="en-US" sz="1800" dirty="0">
                <a:latin typeface="Meiryo UI"/>
                <a:ea typeface="Meiryo UI"/>
              </a:rPr>
              <a:t>【学校を取り巻く環境（現状）】</a:t>
            </a:r>
            <a:endParaRPr lang="ja-JP" altLang="en-US" sz="1800" u="sng" dirty="0">
              <a:latin typeface="Meiryo UI"/>
              <a:ea typeface="Meiryo UI"/>
            </a:endParaRPr>
          </a:p>
        </p:txBody>
      </p:sp>
      <p:sp>
        <p:nvSpPr>
          <p:cNvPr id="1122" name="Slide Number Placeholder 5"/>
          <p:cNvSpPr>
            <a:spLocks noGrp="1"/>
          </p:cNvSpPr>
          <p:nvPr>
            <p:ph type="sldNum" sz="quarter" idx="12"/>
          </p:nvPr>
        </p:nvSpPr>
        <p:spPr>
          <a:xfrm>
            <a:off x="6909915" y="6356351"/>
            <a:ext cx="2057400" cy="365125"/>
          </a:xfrm>
        </p:spPr>
        <p:txBody>
          <a:bodyPr/>
          <a:lstStyle/>
          <a:p>
            <a:r>
              <a:rPr kumimoji="1" lang="ja-JP" altLang="en-US"/>
              <a:t>2</a:t>
            </a:r>
            <a:endParaRPr kumimoji="1" lang="ja-JP" altLang="en-US"/>
          </a:p>
        </p:txBody>
      </p:sp>
      <p:sp>
        <p:nvSpPr>
          <p:cNvPr id="1123" name="テキスト 208"/>
          <p:cNvSpPr txBox="1"/>
          <p:nvPr/>
        </p:nvSpPr>
        <p:spPr>
          <a:xfrm>
            <a:off x="110439" y="1279526"/>
            <a:ext cx="8605918" cy="3138428"/>
          </a:xfrm>
          <a:prstGeom prst="rect">
            <a:avLst/>
          </a:prstGeom>
        </p:spPr>
        <p:txBody>
          <a:bodyPr wrap="square">
            <a:spAutoFit/>
          </a:bodyPr>
          <a:lstStyle/>
          <a:p>
            <a:pPr marL="648000" indent="-285750">
              <a:buFont typeface="Wingdings"/>
              <a:buChar char="Ø"/>
              <a:defRPr lang="ja-JP" altLang="en-US"/>
            </a:pPr>
            <a:r>
              <a:rPr lang="ja-JP" altLang="en-US" dirty="0">
                <a:latin typeface="Meiryo UI"/>
                <a:ea typeface="Meiryo UI"/>
              </a:rPr>
              <a:t>令和３年４月より、全ての小中学校において、新学習指導要領（平成２９年告示）が適用。学校教育には、これまでの教育の取り組みを礎に、主体的な学びや、教科横断的な学び等、カリキュラムマネジメントが求められて</a:t>
            </a:r>
            <a:r>
              <a:rPr lang="ja-JP" altLang="en-US" dirty="0" smtClean="0">
                <a:latin typeface="Meiryo UI"/>
                <a:ea typeface="Meiryo UI"/>
              </a:rPr>
              <a:t>いるところ。</a:t>
            </a:r>
            <a:endParaRPr lang="ja-JP" altLang="en-US" sz="800" dirty="0">
              <a:latin typeface="Meiryo UI"/>
              <a:ea typeface="Meiryo UI"/>
            </a:endParaRPr>
          </a:p>
          <a:p>
            <a:pPr marL="648000" indent="-285750">
              <a:buFont typeface="Wingdings"/>
              <a:buChar char="Ø"/>
              <a:defRPr lang="ja-JP" altLang="en-US"/>
            </a:pPr>
            <a:r>
              <a:rPr lang="ja-JP" altLang="en-US" dirty="0" smtClean="0">
                <a:latin typeface="Meiryo UI"/>
                <a:ea typeface="Meiryo UI"/>
              </a:rPr>
              <a:t>また、令和</a:t>
            </a:r>
            <a:r>
              <a:rPr lang="ja-JP" altLang="en-US" dirty="0">
                <a:latin typeface="Meiryo UI"/>
                <a:ea typeface="Meiryo UI"/>
              </a:rPr>
              <a:t>２年度から同５年度の間に段階的に整備予定であった一人一台PCについては、災害や感染症等による学校の臨時休業等の緊急時においても、ＩＣＴの活用による全ての子どもたちの学びを保障できるよう令和２年度に前倒し整備するなど、</a:t>
            </a:r>
            <a:r>
              <a:rPr lang="ja-JP" altLang="en-US" u="sng" dirty="0">
                <a:latin typeface="Meiryo UI"/>
                <a:ea typeface="Meiryo UI"/>
              </a:rPr>
              <a:t>小中学校の教育環境は急激に</a:t>
            </a:r>
            <a:r>
              <a:rPr lang="ja-JP" altLang="en-US" u="sng" dirty="0" smtClean="0">
                <a:latin typeface="Meiryo UI"/>
                <a:ea typeface="Meiryo UI"/>
              </a:rPr>
              <a:t>変化</a:t>
            </a:r>
            <a:r>
              <a:rPr lang="ja-JP" altLang="en-US" dirty="0" smtClean="0">
                <a:latin typeface="Meiryo UI"/>
                <a:ea typeface="Meiryo UI"/>
              </a:rPr>
              <a:t>。</a:t>
            </a:r>
            <a:endParaRPr lang="ja-JP" altLang="en-US" sz="800" dirty="0">
              <a:latin typeface="Meiryo UI"/>
              <a:ea typeface="Meiryo UI"/>
            </a:endParaRPr>
          </a:p>
          <a:p>
            <a:pPr marL="648000" indent="-285750">
              <a:buFont typeface="Wingdings"/>
              <a:buChar char="Ø"/>
              <a:defRPr lang="ja-JP" altLang="en-US"/>
            </a:pPr>
            <a:r>
              <a:rPr lang="ja-JP" altLang="en-US" dirty="0" smtClean="0">
                <a:latin typeface="Meiryo UI"/>
                <a:ea typeface="Meiryo UI"/>
              </a:rPr>
              <a:t>加えて、</a:t>
            </a:r>
            <a:r>
              <a:rPr lang="ja-JP" altLang="en-US" dirty="0">
                <a:latin typeface="Meiryo UI"/>
                <a:ea typeface="Meiryo UI"/>
              </a:rPr>
              <a:t>コロナ禍における学びの保障や心のケアへの</a:t>
            </a:r>
            <a:r>
              <a:rPr lang="ja-JP" altLang="en-US" dirty="0" smtClean="0">
                <a:latin typeface="Meiryo UI"/>
                <a:ea typeface="Meiryo UI"/>
              </a:rPr>
              <a:t>対応や、</a:t>
            </a:r>
            <a:r>
              <a:rPr lang="ja-JP" altLang="en-US" dirty="0">
                <a:latin typeface="Meiryo UI"/>
                <a:ea typeface="Meiryo UI"/>
              </a:rPr>
              <a:t>ヤングケアラー</a:t>
            </a:r>
            <a:r>
              <a:rPr lang="ja-JP" altLang="en-US" sz="1100" dirty="0">
                <a:latin typeface="Meiryo UI"/>
                <a:ea typeface="Meiryo UI"/>
              </a:rPr>
              <a:t>（※）</a:t>
            </a:r>
            <a:r>
              <a:rPr lang="ja-JP" altLang="en-US" dirty="0">
                <a:latin typeface="Meiryo UI"/>
                <a:ea typeface="Meiryo UI"/>
              </a:rPr>
              <a:t>といった</a:t>
            </a:r>
            <a:r>
              <a:rPr lang="ja-JP" altLang="en-US" dirty="0">
                <a:latin typeface="Meiryo UI"/>
                <a:ea typeface="Meiryo UI"/>
              </a:rPr>
              <a:t>観点での状況</a:t>
            </a:r>
            <a:r>
              <a:rPr lang="ja-JP" altLang="en-US" dirty="0" smtClean="0">
                <a:latin typeface="Meiryo UI"/>
                <a:ea typeface="Meiryo UI"/>
              </a:rPr>
              <a:t>把握・相談</a:t>
            </a:r>
            <a:r>
              <a:rPr lang="ja-JP" altLang="en-US" dirty="0">
                <a:latin typeface="Meiryo UI"/>
                <a:ea typeface="Meiryo UI"/>
              </a:rPr>
              <a:t>、支援へのつなぎ等、</a:t>
            </a:r>
            <a:r>
              <a:rPr lang="ja-JP" altLang="en-US" u="sng" dirty="0">
                <a:latin typeface="Meiryo UI"/>
                <a:ea typeface="Meiryo UI"/>
              </a:rPr>
              <a:t>学校へのニーズが更に多様化・複雑化</a:t>
            </a:r>
            <a:r>
              <a:rPr lang="ja-JP" altLang="en-US" dirty="0">
                <a:latin typeface="Meiryo UI"/>
                <a:ea typeface="Meiryo UI"/>
              </a:rPr>
              <a:t>している。</a:t>
            </a:r>
            <a:endParaRPr lang="ja-JP" altLang="en-US" u="none" dirty="0">
              <a:latin typeface="Meiryo UI"/>
              <a:ea typeface="Meiryo UI"/>
            </a:endParaRPr>
          </a:p>
          <a:p>
            <a:pPr marL="648000" indent="-285750">
              <a:buFont typeface="Wingdings"/>
              <a:buChar char="Ø"/>
              <a:defRPr lang="ja-JP" altLang="en-US"/>
            </a:pPr>
            <a:endParaRPr lang="ja-JP" altLang="en-US" dirty="0">
              <a:latin typeface="Meiryo UI"/>
              <a:ea typeface="Meiryo UI"/>
            </a:endParaRPr>
          </a:p>
        </p:txBody>
      </p:sp>
      <p:pic>
        <p:nvPicPr>
          <p:cNvPr id="1124" name="オブジェクト 190"/>
          <p:cNvPicPr>
            <a:picLocks noChangeAspect="1"/>
          </p:cNvPicPr>
          <p:nvPr/>
        </p:nvPicPr>
        <p:blipFill>
          <a:blip r:embed="rId1"/>
          <a:stretch>
            <a:fillRect/>
          </a:stretch>
        </p:blipFill>
        <p:spPr>
          <a:xfrm>
            <a:off x="7554657" y="4830789"/>
            <a:ext cx="1010192" cy="133056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aphicFrame>
        <p:nvGraphicFramePr>
          <p:cNvPr id="1126" name="四角形 138"/>
          <p:cNvGraphicFramePr>
            <a:graphicFrameLocks noGrp="1"/>
          </p:cNvGraphicFramePr>
          <p:nvPr/>
        </p:nvGraphicFramePr>
        <p:xfrm>
          <a:off x="110435" y="124239"/>
          <a:ext cx="8852732" cy="458640"/>
        </p:xfrm>
        <a:graphic>
          <a:graphicData uri="http://schemas.openxmlformats.org/drawingml/2006/table">
            <a:tbl>
              <a:tblPr firstRow="1" bandRow="1">
                <a:effectLst>
                  <a:outerShdw blurRad="76200" dist="12700" dir="2700000" sy="-23000" kx="-800400" algn="bl" rotWithShape="0">
                    <a:prstClr val="black">
                      <a:alpha val="20000"/>
                    </a:prstClr>
                  </a:outerShdw>
                </a:effectLst>
                <a:tableStyleId>{5C22544A-7EE6-4342-B048-85BDC9FD1C3A}</a:tableStyleId>
              </a:tblPr>
              <a:tblGrid>
                <a:gridCol w="8852732"/>
              </a:tblGrid>
              <a:tr h="441739">
                <a:tc>
                  <a:txBody>
                    <a:bodyPr/>
                    <a:lstStyle/>
                    <a:p>
                      <a:r>
                        <a:rPr kumimoji="1" lang="ja-JP" altLang="en-US" sz="2400" dirty="0">
                          <a:solidFill>
                            <a:schemeClr val="tx1"/>
                          </a:solidFill>
                          <a:latin typeface="Meiryo UI"/>
                          <a:ea typeface="Meiryo UI"/>
                        </a:rPr>
                        <a:t>Ⅰ．はじめに</a:t>
                      </a:r>
                    </a:p>
                  </a:txBody>
                  <a:tcPr anchor="ctr">
                    <a:lnB w="57150" cap="flat" cmpd="sng" algn="ctr">
                      <a:solidFill>
                        <a:srgbClr val="0070C0"/>
                      </a:solidFill>
                      <a:prstDash val="solid"/>
                      <a:round/>
                      <a:headEnd type="none" w="med" len="med"/>
                      <a:tailEnd type="none" w="med" len="med"/>
                    </a:lnB>
                    <a:noFill/>
                  </a:tcPr>
                </a:tc>
              </a:tr>
            </a:tbl>
          </a:graphicData>
        </a:graphic>
      </p:graphicFrame>
      <p:sp>
        <p:nvSpPr>
          <p:cNvPr id="1127" name="テキスト 101"/>
          <p:cNvSpPr txBox="1"/>
          <p:nvPr/>
        </p:nvSpPr>
        <p:spPr>
          <a:xfrm>
            <a:off x="110439" y="1279526"/>
            <a:ext cx="8605918" cy="3415427"/>
          </a:xfrm>
          <a:prstGeom prst="rect">
            <a:avLst/>
          </a:prstGeom>
        </p:spPr>
        <p:txBody>
          <a:bodyPr wrap="square">
            <a:spAutoFit/>
          </a:bodyPr>
          <a:lstStyle/>
          <a:p>
            <a:pPr marL="648000" indent="-285750">
              <a:buFont typeface="Wingdings"/>
              <a:buChar char="Ø"/>
              <a:defRPr lang="ja-JP" altLang="en-US"/>
            </a:pPr>
            <a:r>
              <a:rPr lang="ja-JP" altLang="en-US" sz="1800" u="sng" dirty="0">
                <a:latin typeface="Meiryo UI"/>
                <a:ea typeface="Meiryo UI"/>
              </a:rPr>
              <a:t>学校教育環境が急激に変化する中、これまでの教育を礎に効率的・効果的に持続可能な教育を展開していく</a:t>
            </a:r>
            <a:r>
              <a:rPr lang="ja-JP" altLang="en-US" sz="1800" dirty="0">
                <a:latin typeface="Meiryo UI"/>
                <a:ea typeface="Meiryo UI"/>
              </a:rPr>
              <a:t>には、熊取町立学校（以下「町立学校」という。）の</a:t>
            </a:r>
            <a:r>
              <a:rPr lang="ja-JP" altLang="en-US" sz="1800" u="sng" dirty="0">
                <a:latin typeface="Meiryo UI"/>
                <a:ea typeface="Meiryo UI"/>
              </a:rPr>
              <a:t>教職員が心身の健康を損なうことなく、児童生徒と向き合う時間を確保</a:t>
            </a:r>
            <a:r>
              <a:rPr lang="ja-JP" altLang="en-US" sz="1800" u="none" dirty="0">
                <a:latin typeface="Meiryo UI"/>
                <a:ea typeface="Meiryo UI"/>
              </a:rPr>
              <a:t>していくことが重要。</a:t>
            </a:r>
            <a:endParaRPr lang="ja-JP" altLang="en-US" sz="1800" dirty="0">
              <a:latin typeface="Meiryo UI"/>
              <a:ea typeface="Meiryo UI"/>
            </a:endParaRPr>
          </a:p>
          <a:p>
            <a:pPr marL="648000" indent="-285750">
              <a:buFont typeface="Wingdings"/>
              <a:buChar char="Ø"/>
              <a:defRPr lang="ja-JP" altLang="en-US"/>
            </a:pPr>
            <a:r>
              <a:rPr lang="ja-JP" altLang="en-US" sz="1800" b="0" u="none" dirty="0">
                <a:latin typeface="Meiryo UI"/>
                <a:ea typeface="Meiryo UI"/>
              </a:rPr>
              <a:t>そのためにも、</a:t>
            </a:r>
            <a:r>
              <a:rPr lang="ja-JP" altLang="en-US" sz="1800" dirty="0">
                <a:latin typeface="Meiryo UI"/>
                <a:ea typeface="Meiryo UI"/>
              </a:rPr>
              <a:t>教職員の</a:t>
            </a:r>
            <a:r>
              <a:rPr lang="ja-JP" altLang="en-US" sz="1800" u="sng" dirty="0">
                <a:latin typeface="Meiryo UI"/>
                <a:ea typeface="Meiryo UI"/>
              </a:rPr>
              <a:t>負担軽減を図る制度（枠組み）</a:t>
            </a:r>
            <a:r>
              <a:rPr lang="ja-JP" altLang="en-US" sz="1800" dirty="0">
                <a:latin typeface="Meiryo UI"/>
                <a:ea typeface="Meiryo UI"/>
              </a:rPr>
              <a:t>と、それを</a:t>
            </a:r>
            <a:r>
              <a:rPr lang="ja-JP" altLang="en-US" sz="1800" u="sng" dirty="0">
                <a:latin typeface="Meiryo UI"/>
                <a:ea typeface="Meiryo UI"/>
              </a:rPr>
              <a:t>運用する教職員一人一人の意識改革</a:t>
            </a:r>
            <a:r>
              <a:rPr lang="ja-JP" altLang="en-US" sz="1800" dirty="0">
                <a:latin typeface="Meiryo UI"/>
                <a:ea typeface="Meiryo UI"/>
              </a:rPr>
              <a:t>を両輪として、町立学校の働き方改革を継続的に進めていかなければならない。</a:t>
            </a:r>
            <a:endParaRPr lang="ja-JP" altLang="en-US" sz="1800" b="0" u="none" dirty="0">
              <a:latin typeface="Meiryo UI"/>
              <a:ea typeface="Meiryo UI"/>
            </a:endParaRPr>
          </a:p>
          <a:p>
            <a:pPr marL="648000" indent="-285750">
              <a:buFont typeface="Wingdings"/>
              <a:buChar char="Ø"/>
              <a:defRPr lang="ja-JP" altLang="en-US"/>
            </a:pPr>
            <a:r>
              <a:rPr lang="ja-JP" altLang="en-US" sz="1800" dirty="0">
                <a:latin typeface="Meiryo UI"/>
                <a:ea typeface="Meiryo UI"/>
              </a:rPr>
              <a:t>本書は、教育委員会、校長等管理職、各教職員が、</a:t>
            </a:r>
            <a:r>
              <a:rPr lang="ja-JP" altLang="en-US" sz="1800" u="sng" dirty="0">
                <a:latin typeface="Meiryo UI"/>
                <a:ea typeface="Meiryo UI"/>
              </a:rPr>
              <a:t>働き方改革を進めていくための</a:t>
            </a:r>
            <a:r>
              <a:rPr lang="ja-JP" altLang="en-US" sz="1800" b="0" u="sng" dirty="0">
                <a:latin typeface="Meiryo UI"/>
                <a:ea typeface="Meiryo UI"/>
              </a:rPr>
              <a:t>「当面の取り組み方策」</a:t>
            </a:r>
            <a:r>
              <a:rPr lang="ja-JP" altLang="en-US" sz="1800" b="0" u="none" dirty="0">
                <a:latin typeface="Meiryo UI"/>
                <a:ea typeface="Meiryo UI"/>
              </a:rPr>
              <a:t>として取りまとめたもの。</a:t>
            </a:r>
            <a:endParaRPr lang="ja-JP" altLang="en-US" sz="1800" dirty="0">
              <a:latin typeface="Meiryo UI"/>
              <a:ea typeface="Meiryo UI"/>
            </a:endParaRPr>
          </a:p>
          <a:p>
            <a:pPr marL="648000" indent="-285750">
              <a:buFont typeface="Wingdings"/>
              <a:buChar char="Ø"/>
              <a:defRPr lang="ja-JP" altLang="en-US"/>
            </a:pPr>
            <a:r>
              <a:rPr lang="ja-JP" altLang="en-US" sz="1800" b="0" u="none" dirty="0">
                <a:latin typeface="Meiryo UI"/>
                <a:ea typeface="Meiryo UI"/>
              </a:rPr>
              <a:t>なお、「学校における働き方改革に関する取組の徹底について（平成３１年３月１８日付け３０文科初第１４９７号文部</a:t>
            </a:r>
            <a:r>
              <a:rPr lang="ja-JP" altLang="en-US" sz="1800" b="0" u="none" dirty="0" smtClean="0">
                <a:latin typeface="Meiryo UI"/>
                <a:ea typeface="Meiryo UI"/>
              </a:rPr>
              <a:t>科学事務次官通知）」記載の「教育委員会が策定する域内の学校における働き方改革に係る方針・計画等</a:t>
            </a:r>
            <a:r>
              <a:rPr lang="ja-JP" altLang="en-US" sz="1800" b="0" u="none" dirty="0" smtClean="0">
                <a:latin typeface="Meiryo UI"/>
                <a:ea typeface="Meiryo UI"/>
              </a:rPr>
              <a:t>」として、</a:t>
            </a:r>
            <a:r>
              <a:rPr lang="ja-JP" altLang="en-US" sz="1800" b="0" u="none" dirty="0" smtClean="0">
                <a:latin typeface="Meiryo UI"/>
                <a:ea typeface="Meiryo UI"/>
              </a:rPr>
              <a:t>改めて位置づけるものとする。</a:t>
            </a:r>
            <a:endParaRPr lang="ja-JP" altLang="en-US" sz="1800" b="0" u="none" dirty="0" smtClean="0">
              <a:latin typeface="Meiryo UI"/>
              <a:ea typeface="Meiryo UI"/>
            </a:endParaRPr>
          </a:p>
        </p:txBody>
      </p:sp>
      <p:sp>
        <p:nvSpPr>
          <p:cNvPr id="1128" name="テキスト 193"/>
          <p:cNvSpPr txBox="1"/>
          <p:nvPr/>
        </p:nvSpPr>
        <p:spPr>
          <a:xfrm>
            <a:off x="110437" y="911087"/>
            <a:ext cx="8856878" cy="368439"/>
          </a:xfrm>
          <a:prstGeom prst="rect">
            <a:avLst/>
          </a:prstGeom>
        </p:spPr>
        <p:txBody>
          <a:bodyPr wrap="square">
            <a:spAutoFit/>
          </a:bodyPr>
          <a:lstStyle/>
          <a:p>
            <a:pPr marL="0" indent="0">
              <a:buNone/>
              <a:defRPr lang="ja-JP" altLang="en-US"/>
            </a:pPr>
            <a:r>
              <a:rPr lang="ja-JP" altLang="en-US" sz="1800">
                <a:latin typeface="Meiryo UI"/>
                <a:ea typeface="Meiryo UI"/>
              </a:rPr>
              <a:t>【策定の趣旨（ねらい）】</a:t>
            </a:r>
            <a:endParaRPr lang="ja-JP" altLang="en-US" sz="1800" u="sng">
              <a:latin typeface="Meiryo UI"/>
              <a:ea typeface="Meiryo UI"/>
            </a:endParaRPr>
          </a:p>
        </p:txBody>
      </p:sp>
      <p:sp>
        <p:nvSpPr>
          <p:cNvPr id="1129" name="Slide Number Placeholder 5"/>
          <p:cNvSpPr>
            <a:spLocks noGrp="1"/>
          </p:cNvSpPr>
          <p:nvPr>
            <p:ph type="sldNum" sz="quarter" idx="12"/>
          </p:nvPr>
        </p:nvSpPr>
        <p:spPr>
          <a:xfrm>
            <a:off x="6905767" y="6356351"/>
            <a:ext cx="2057400" cy="365125"/>
          </a:xfrm>
        </p:spPr>
        <p:txBody>
          <a:bodyPr/>
          <a:lstStyle/>
          <a:p>
            <a:r>
              <a:rPr kumimoji="1" lang="ja-JP" altLang="en-US"/>
              <a:t>3</a:t>
            </a:r>
            <a:endParaRPr kumimoji="1" lang="ja-JP" altLang="en-US"/>
          </a:p>
        </p:txBody>
      </p:sp>
      <p:pic>
        <p:nvPicPr>
          <p:cNvPr id="1130" name="オブジェクト 191"/>
          <p:cNvPicPr>
            <a:picLocks noChangeAspect="1"/>
          </p:cNvPicPr>
          <p:nvPr/>
        </p:nvPicPr>
        <p:blipFill>
          <a:blip r:embed="rId1"/>
          <a:stretch>
            <a:fillRect/>
          </a:stretch>
        </p:blipFill>
        <p:spPr>
          <a:xfrm>
            <a:off x="7264377" y="5076301"/>
            <a:ext cx="1243108" cy="127877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aphicFrame>
        <p:nvGraphicFramePr>
          <p:cNvPr id="1132" name="四角形 138"/>
          <p:cNvGraphicFramePr>
            <a:graphicFrameLocks noGrp="1"/>
          </p:cNvGraphicFramePr>
          <p:nvPr/>
        </p:nvGraphicFramePr>
        <p:xfrm>
          <a:off x="110435" y="124239"/>
          <a:ext cx="8852732" cy="458640"/>
        </p:xfrm>
        <a:graphic>
          <a:graphicData uri="http://schemas.openxmlformats.org/drawingml/2006/table">
            <a:tbl>
              <a:tblPr firstRow="1" bandRow="1">
                <a:effectLst>
                  <a:outerShdw blurRad="76200" dist="12700" dir="2700000" sy="-23000" kx="-800400" algn="bl" rotWithShape="0">
                    <a:prstClr val="black">
                      <a:alpha val="20000"/>
                    </a:prstClr>
                  </a:outerShdw>
                </a:effectLst>
                <a:tableStyleId>{5C22544A-7EE6-4342-B048-85BDC9FD1C3A}</a:tableStyleId>
              </a:tblPr>
              <a:tblGrid>
                <a:gridCol w="8852732"/>
              </a:tblGrid>
              <a:tr h="441739">
                <a:tc>
                  <a:txBody>
                    <a:bodyPr/>
                    <a:lstStyle/>
                    <a:p>
                      <a:r>
                        <a:rPr kumimoji="1" lang="ja-JP" altLang="en-US" sz="2400" dirty="0">
                          <a:solidFill>
                            <a:schemeClr val="tx1"/>
                          </a:solidFill>
                          <a:latin typeface="Meiryo UI"/>
                          <a:ea typeface="Meiryo UI"/>
                        </a:rPr>
                        <a:t>Ⅱ．</a:t>
                      </a:r>
                      <a:r>
                        <a:rPr lang="ja-JP" altLang="en-US" sz="2400">
                          <a:solidFill>
                            <a:schemeClr val="tx1"/>
                          </a:solidFill>
                          <a:latin typeface="Meiryo UI"/>
                          <a:ea typeface="Meiryo UI"/>
                        </a:rPr>
                        <a:t>熊取町立学校の現状</a:t>
                      </a:r>
                      <a:endParaRPr kumimoji="1" lang="ja-JP" altLang="en-US" sz="2400" dirty="0">
                        <a:solidFill>
                          <a:schemeClr val="tx1"/>
                        </a:solidFill>
                        <a:latin typeface="Meiryo UI"/>
                        <a:ea typeface="Meiryo UI"/>
                      </a:endParaRPr>
                    </a:p>
                  </a:txBody>
                  <a:tcPr anchor="ctr">
                    <a:lnB w="57150" cap="flat" cmpd="sng" algn="ctr">
                      <a:solidFill>
                        <a:srgbClr val="0070C0"/>
                      </a:solidFill>
                      <a:prstDash val="solid"/>
                      <a:round/>
                      <a:headEnd type="none" w="med" len="med"/>
                      <a:tailEnd type="none" w="med" len="med"/>
                    </a:lnB>
                    <a:noFill/>
                  </a:tcPr>
                </a:tc>
              </a:tr>
            </a:tbl>
          </a:graphicData>
        </a:graphic>
      </p:graphicFrame>
      <p:sp>
        <p:nvSpPr>
          <p:cNvPr id="1133" name="テキスト 141"/>
          <p:cNvSpPr txBox="1"/>
          <p:nvPr/>
        </p:nvSpPr>
        <p:spPr>
          <a:xfrm>
            <a:off x="110439" y="1279526"/>
            <a:ext cx="8856878" cy="2707541"/>
          </a:xfrm>
          <a:prstGeom prst="rect">
            <a:avLst/>
          </a:prstGeom>
        </p:spPr>
        <p:txBody>
          <a:bodyPr wrap="square">
            <a:spAutoFit/>
          </a:bodyPr>
          <a:lstStyle/>
          <a:p>
            <a:pPr marL="648000" indent="-285750">
              <a:buFont typeface="Wingdings"/>
              <a:buChar char="Ø"/>
              <a:tabLst>
                <a:tab pos="1584000" algn="l"/>
              </a:tabLst>
              <a:defRPr lang="ja-JP" altLang="en-US"/>
            </a:pPr>
            <a:r>
              <a:rPr lang="ja-JP" altLang="en-US" sz="1800">
                <a:latin typeface="Meiryo UI"/>
                <a:ea typeface="Meiryo UI"/>
              </a:rPr>
              <a:t>H31.03	「熊取町部活動の在り方に関する方針」策定</a:t>
            </a:r>
          </a:p>
          <a:p>
            <a:pPr marL="648000" indent="-285750">
              <a:buFont typeface="Wingdings"/>
              <a:buChar char="Ø"/>
              <a:tabLst>
                <a:tab pos="1584000" algn="l"/>
              </a:tabLst>
              <a:defRPr lang="ja-JP" altLang="en-US"/>
            </a:pPr>
            <a:r>
              <a:rPr lang="ja-JP" altLang="en-US" sz="1800">
                <a:latin typeface="Meiryo UI"/>
                <a:ea typeface="Meiryo UI"/>
              </a:rPr>
              <a:t>R01.09	出退勤管理システム導入</a:t>
            </a:r>
          </a:p>
          <a:p>
            <a:pPr marL="648000" indent="-285750">
              <a:buFont typeface="Wingdings"/>
              <a:buChar char="Ø"/>
              <a:tabLst>
                <a:tab pos="1584000" algn="l"/>
              </a:tabLst>
              <a:defRPr lang="ja-JP" altLang="en-US"/>
            </a:pPr>
            <a:r>
              <a:rPr lang="ja-JP" altLang="en-US" sz="1800">
                <a:latin typeface="Meiryo UI"/>
                <a:ea typeface="Meiryo UI"/>
              </a:rPr>
              <a:t>R02.</a:t>
            </a:r>
            <a:r>
              <a:rPr lang="ja-JP" altLang="en-US" sz="1800">
                <a:latin typeface="Meiryo UI"/>
                <a:ea typeface="Meiryo UI"/>
              </a:rPr>
              <a:t>08</a:t>
            </a:r>
            <a:r>
              <a:rPr lang="ja-JP" altLang="en-US" sz="1800">
                <a:latin typeface="Meiryo UI"/>
                <a:ea typeface="Meiryo UI"/>
              </a:rPr>
              <a:t>  学校閉庁日設定</a:t>
            </a:r>
          </a:p>
          <a:p>
            <a:pPr marL="648000" indent="-285750">
              <a:buFont typeface="Wingdings"/>
              <a:buChar char="Ø"/>
              <a:tabLst>
                <a:tab pos="1584000" algn="l"/>
              </a:tabLst>
              <a:defRPr lang="ja-JP" altLang="en-US"/>
            </a:pPr>
            <a:r>
              <a:rPr lang="ja-JP" altLang="en-US" sz="1800">
                <a:latin typeface="Meiryo UI"/>
                <a:ea typeface="Meiryo UI"/>
              </a:rPr>
              <a:t>R02.12  留守番電話導入</a:t>
            </a:r>
          </a:p>
          <a:p>
            <a:pPr marL="648000" indent="-285750">
              <a:buFont typeface="Wingdings"/>
              <a:buChar char="Ø"/>
              <a:tabLst>
                <a:tab pos="1584000" algn="l"/>
              </a:tabLst>
              <a:defRPr lang="ja-JP" altLang="en-US"/>
            </a:pPr>
            <a:r>
              <a:rPr lang="ja-JP" altLang="en-US" sz="1800">
                <a:latin typeface="Meiryo UI"/>
                <a:ea typeface="Meiryo UI"/>
              </a:rPr>
              <a:t>R03.03  一人一台ＰＣ導入（国のＧＩＧＡスクール構想の一環）</a:t>
            </a:r>
          </a:p>
          <a:p>
            <a:pPr marL="648000" indent="-285750">
              <a:buFont typeface="Wingdings"/>
              <a:buChar char="Ø"/>
              <a:tabLst>
                <a:tab pos="1584000" algn="l"/>
              </a:tabLst>
              <a:defRPr lang="ja-JP" altLang="en-US"/>
            </a:pPr>
            <a:r>
              <a:rPr lang="ja-JP" altLang="en-US" sz="1800">
                <a:latin typeface="Meiryo UI"/>
                <a:ea typeface="Meiryo UI"/>
              </a:rPr>
              <a:t>R03.04　「熊取町立学校の府費負担教職員の業務量の適切な管理等に関する規則」	施行</a:t>
            </a:r>
          </a:p>
          <a:p>
            <a:pPr marL="648000" indent="-285750">
              <a:buFont typeface="Wingdings"/>
              <a:buChar char="Ø"/>
              <a:tabLst>
                <a:tab pos="1584000" algn="l"/>
              </a:tabLst>
              <a:defRPr lang="ja-JP" altLang="en-US"/>
            </a:pPr>
            <a:r>
              <a:rPr lang="ja-JP" altLang="en-US" sz="1800">
                <a:latin typeface="Meiryo UI"/>
                <a:ea typeface="Meiryo UI"/>
              </a:rPr>
              <a:t>R04.04	統合型校務支援システム導入</a:t>
            </a:r>
          </a:p>
          <a:p>
            <a:pPr marL="362250" indent="0">
              <a:buNone/>
              <a:tabLst>
                <a:tab pos="1584000" algn="l"/>
              </a:tabLst>
              <a:defRPr lang="ja-JP" altLang="en-US"/>
            </a:pPr>
            <a:endParaRPr lang="ja-JP" altLang="en-US" sz="800">
              <a:latin typeface="Meiryo UI"/>
              <a:ea typeface="Meiryo UI"/>
            </a:endParaRPr>
          </a:p>
          <a:p>
            <a:pPr marL="362250" indent="0">
              <a:buNone/>
              <a:tabLst>
                <a:tab pos="1584000" algn="l"/>
              </a:tabLst>
              <a:defRPr lang="ja-JP" altLang="en-US"/>
            </a:pPr>
            <a:r>
              <a:rPr lang="ja-JP" altLang="en-US" sz="1800">
                <a:latin typeface="Meiryo UI"/>
                <a:ea typeface="Meiryo UI"/>
              </a:rPr>
              <a:t>※その他、外部人材の活用　等</a:t>
            </a:r>
          </a:p>
        </p:txBody>
      </p:sp>
      <p:sp>
        <p:nvSpPr>
          <p:cNvPr id="1134" name="テキスト 124"/>
          <p:cNvSpPr txBox="1"/>
          <p:nvPr/>
        </p:nvSpPr>
        <p:spPr>
          <a:xfrm>
            <a:off x="110437" y="911087"/>
            <a:ext cx="8856878" cy="368439"/>
          </a:xfrm>
          <a:prstGeom prst="rect">
            <a:avLst/>
          </a:prstGeom>
          <a:ln>
            <a:solidFill>
              <a:schemeClr val="tx1"/>
            </a:solidFill>
          </a:ln>
        </p:spPr>
        <p:txBody>
          <a:bodyPr wrap="square">
            <a:spAutoFit/>
          </a:bodyPr>
          <a:lstStyle/>
          <a:p>
            <a:pPr marL="0" indent="0">
              <a:buNone/>
              <a:defRPr lang="ja-JP" altLang="en-US"/>
            </a:pPr>
            <a:r>
              <a:rPr lang="ja-JP" altLang="en-US" sz="1800" u="none">
                <a:latin typeface="Meiryo UI"/>
                <a:ea typeface="Meiryo UI"/>
              </a:rPr>
              <a:t>１．これまでの負担軽減の主な取り組み</a:t>
            </a:r>
          </a:p>
        </p:txBody>
      </p:sp>
      <p:sp>
        <p:nvSpPr>
          <p:cNvPr id="1135" name="テキスト 125"/>
          <p:cNvSpPr txBox="1"/>
          <p:nvPr/>
        </p:nvSpPr>
        <p:spPr>
          <a:xfrm>
            <a:off x="106202" y="4140955"/>
            <a:ext cx="9042029" cy="583883"/>
          </a:xfrm>
          <a:prstGeom prst="rect">
            <a:avLst/>
          </a:prstGeom>
        </p:spPr>
        <p:txBody>
          <a:bodyPr wrap="square">
            <a:spAutoFit/>
          </a:bodyPr>
          <a:lstStyle/>
          <a:p>
            <a:pPr marL="0" indent="0">
              <a:buNone/>
              <a:tabLst>
                <a:tab pos="1296000" algn="l"/>
              </a:tabLst>
              <a:defRPr lang="ja-JP" altLang="en-US"/>
            </a:pPr>
            <a:r>
              <a:rPr lang="ja-JP" altLang="en-US" sz="1600" u="none">
                <a:latin typeface="Meiryo UI"/>
                <a:ea typeface="Meiryo UI"/>
              </a:rPr>
              <a:t>　　≪参考１≫　	令和３年度教育委員会における学校の働き方改革のための取組状況調査（</a:t>
            </a:r>
            <a:r>
              <a:rPr lang="ja-JP" altLang="en-US" sz="1600" u="none">
                <a:latin typeface="Meiryo UI"/>
                <a:ea typeface="Meiryo UI"/>
              </a:rPr>
              <a:t>文部科学省</a:t>
            </a:r>
            <a:r>
              <a:rPr lang="ja-JP" altLang="en-US" sz="1600" u="none">
                <a:latin typeface="Meiryo UI"/>
                <a:ea typeface="Meiryo UI"/>
              </a:rPr>
              <a:t>）</a:t>
            </a:r>
          </a:p>
          <a:p>
            <a:pPr marL="1296000" indent="-1296000">
              <a:buNone/>
              <a:tabLst>
                <a:tab pos="1296000" algn="l"/>
              </a:tabLst>
              <a:defRPr lang="ja-JP" altLang="en-US"/>
            </a:pPr>
            <a:r>
              <a:rPr lang="ja-JP" altLang="en-US" sz="1600" u="none">
                <a:latin typeface="Meiryo UI"/>
                <a:ea typeface="Meiryo UI"/>
              </a:rPr>
              <a:t>	（以下「令和３年度文科省調査」という。）</a:t>
            </a:r>
            <a:endParaRPr lang="ja-JP" altLang="en-US" sz="1600" u="none">
              <a:latin typeface="Meiryo UI"/>
              <a:ea typeface="Meiryo UI"/>
            </a:endParaRPr>
          </a:p>
        </p:txBody>
      </p:sp>
      <p:sp>
        <p:nvSpPr>
          <p:cNvPr id="1136" name="テキスト 246"/>
          <p:cNvSpPr txBox="1"/>
          <p:nvPr/>
        </p:nvSpPr>
        <p:spPr>
          <a:xfrm>
            <a:off x="110439" y="4700216"/>
            <a:ext cx="8856878" cy="337661"/>
          </a:xfrm>
          <a:prstGeom prst="rect">
            <a:avLst/>
          </a:prstGeom>
        </p:spPr>
        <p:txBody>
          <a:bodyPr wrap="square">
            <a:spAutoFit/>
          </a:bodyPr>
          <a:lstStyle/>
          <a:p>
            <a:pPr marL="648000" indent="-285750">
              <a:buFont typeface="Wingdings"/>
              <a:buChar char="Ø"/>
              <a:defRPr lang="ja-JP" altLang="en-US"/>
            </a:pPr>
            <a:r>
              <a:rPr lang="ja-JP" altLang="en-US" sz="1600">
                <a:latin typeface="Meiryo UI"/>
                <a:ea typeface="Meiryo UI"/>
              </a:rPr>
              <a:t>熊取町教育委員会回答（以下「熊取町教委回答」という。）「３．具体の取組状況」</a:t>
            </a:r>
          </a:p>
        </p:txBody>
      </p:sp>
      <p:graphicFrame>
        <p:nvGraphicFramePr>
          <p:cNvPr id="1137" name="四角形 247"/>
          <p:cNvGraphicFramePr>
            <a:graphicFrameLocks noGrp="1"/>
          </p:cNvGraphicFramePr>
          <p:nvPr/>
        </p:nvGraphicFramePr>
        <p:xfrm>
          <a:off x="599109" y="5037877"/>
          <a:ext cx="7673836" cy="1683600"/>
        </p:xfrm>
        <a:graphic>
          <a:graphicData uri="http://schemas.openxmlformats.org/drawingml/2006/table">
            <a:tbl>
              <a:tblPr firstRow="1" bandRow="1">
                <a:tableStyleId>{5C22544A-7EE6-4342-B048-85BDC9FD1C3A}</a:tableStyleId>
              </a:tblPr>
              <a:tblGrid>
                <a:gridCol w="970151"/>
                <a:gridCol w="810572"/>
                <a:gridCol w="5893113"/>
              </a:tblGrid>
              <a:tr h="218002">
                <a:tc>
                  <a:txBody>
                    <a:bodyPr/>
                    <a:lstStyle/>
                    <a:p>
                      <a:r>
                        <a:rPr kumimoji="1" lang="ja-JP" altLang="en-US" sz="1600" dirty="0">
                          <a:latin typeface="Meiryo UI"/>
                          <a:ea typeface="Meiryo UI"/>
                        </a:rPr>
                        <a:t>項　　目</a:t>
                      </a:r>
                    </a:p>
                  </a:txBody>
                  <a:tcPr/>
                </a:tc>
                <a:tc>
                  <a:txBody>
                    <a:bodyPr/>
                    <a:lstStyle/>
                    <a:p>
                      <a:r>
                        <a:rPr kumimoji="1" lang="ja-JP" altLang="en-US" sz="1600" dirty="0">
                          <a:latin typeface="Meiryo UI"/>
                          <a:ea typeface="Meiryo UI"/>
                        </a:rPr>
                        <a:t>回答数</a:t>
                      </a:r>
                    </a:p>
                  </a:txBody>
                  <a:tcPr/>
                </a:tc>
                <a:tc>
                  <a:txBody>
                    <a:bodyPr/>
                    <a:lstStyle/>
                    <a:p>
                      <a:pPr algn="ctr"/>
                      <a:r>
                        <a:rPr kumimoji="1" lang="ja-JP" altLang="en-US" sz="1600" dirty="0">
                          <a:latin typeface="Meiryo UI"/>
                          <a:ea typeface="Meiryo UI"/>
                        </a:rPr>
                        <a:t>備考（今後は…）</a:t>
                      </a:r>
                    </a:p>
                  </a:txBody>
                  <a:tcPr/>
                </a:tc>
              </a:tr>
              <a:tr h="218002">
                <a:tc>
                  <a:txBody>
                    <a:bodyPr/>
                    <a:lstStyle/>
                    <a:p>
                      <a:r>
                        <a:rPr kumimoji="1" lang="ja-JP" altLang="en-US" sz="1600" dirty="0">
                          <a:latin typeface="Meiryo UI"/>
                          <a:ea typeface="Meiryo UI"/>
                        </a:rPr>
                        <a:t>実施中</a:t>
                      </a:r>
                    </a:p>
                  </a:txBody>
                  <a:tcPr/>
                </a:tc>
                <a:tc>
                  <a:txBody>
                    <a:bodyPr/>
                    <a:lstStyle/>
                    <a:p>
                      <a:pPr algn="r"/>
                      <a:r>
                        <a:rPr kumimoji="1" lang="ja-JP" altLang="en-US" sz="1600" dirty="0">
                          <a:latin typeface="Meiryo UI"/>
                          <a:ea typeface="Meiryo UI"/>
                        </a:rPr>
                        <a:t>11</a:t>
                      </a:r>
                    </a:p>
                  </a:txBody>
                  <a:tcPr/>
                </a:tc>
                <a:tc>
                  <a:txBody>
                    <a:bodyPr/>
                    <a:lstStyle/>
                    <a:p>
                      <a:r>
                        <a:rPr kumimoji="1" lang="ja-JP" altLang="en-US" sz="1600" dirty="0">
                          <a:latin typeface="Meiryo UI"/>
                          <a:ea typeface="Meiryo UI"/>
                        </a:rPr>
                        <a:t>更なる拡充等充実に努める</a:t>
                      </a:r>
                    </a:p>
                  </a:txBody>
                  <a:tcPr/>
                </a:tc>
              </a:tr>
              <a:tr h="218002">
                <a:tc>
                  <a:txBody>
                    <a:bodyPr/>
                    <a:lstStyle/>
                    <a:p>
                      <a:r>
                        <a:rPr kumimoji="1" lang="ja-JP" altLang="en-US" sz="1600" dirty="0">
                          <a:latin typeface="Meiryo UI"/>
                          <a:ea typeface="Meiryo UI"/>
                        </a:rPr>
                        <a:t>検討中</a:t>
                      </a:r>
                    </a:p>
                  </a:txBody>
                  <a:tcPr/>
                </a:tc>
                <a:tc>
                  <a:txBody>
                    <a:bodyPr/>
                    <a:lstStyle/>
                    <a:p>
                      <a:pPr algn="r"/>
                      <a:r>
                        <a:rPr kumimoji="1" lang="ja-JP" altLang="en-US" sz="1600" dirty="0">
                          <a:latin typeface="Meiryo UI"/>
                          <a:ea typeface="Meiryo UI"/>
                        </a:rPr>
                        <a:t>5</a:t>
                      </a:r>
                    </a:p>
                  </a:txBody>
                  <a:tcPr/>
                </a:tc>
                <a:tc>
                  <a:txBody>
                    <a:bodyPr/>
                    <a:lstStyle/>
                    <a:p>
                      <a:r>
                        <a:rPr kumimoji="1" lang="ja-JP" altLang="en-US" sz="1600" dirty="0">
                          <a:latin typeface="Meiryo UI"/>
                          <a:ea typeface="Meiryo UI"/>
                        </a:rPr>
                        <a:t>早期実現に向けた検討を加速させる</a:t>
                      </a:r>
                    </a:p>
                  </a:txBody>
                  <a:tcPr/>
                </a:tc>
              </a:tr>
              <a:tr h="218002">
                <a:tc>
                  <a:txBody>
                    <a:bodyPr/>
                    <a:lstStyle/>
                    <a:p>
                      <a:r>
                        <a:rPr kumimoji="1" lang="ja-JP" altLang="en-US" sz="1600" dirty="0">
                          <a:latin typeface="Meiryo UI"/>
                          <a:ea typeface="Meiryo UI"/>
                        </a:rPr>
                        <a:t>未実施</a:t>
                      </a:r>
                    </a:p>
                  </a:txBody>
                  <a:tcPr/>
                </a:tc>
                <a:tc>
                  <a:txBody>
                    <a:bodyPr/>
                    <a:lstStyle/>
                    <a:p>
                      <a:pPr algn="r"/>
                      <a:r>
                        <a:rPr kumimoji="1" lang="ja-JP" altLang="en-US" sz="1600" dirty="0">
                          <a:latin typeface="Meiryo UI"/>
                          <a:ea typeface="Meiryo UI"/>
                        </a:rPr>
                        <a:t>10</a:t>
                      </a:r>
                    </a:p>
                  </a:txBody>
                  <a:tcPr/>
                </a:tc>
                <a:tc>
                  <a:txBody>
                    <a:bodyPr/>
                    <a:lstStyle/>
                    <a:p>
                      <a:r>
                        <a:rPr kumimoji="1" lang="ja-JP" altLang="en-US" sz="1600" dirty="0">
                          <a:latin typeface="Meiryo UI"/>
                          <a:ea typeface="Meiryo UI"/>
                        </a:rPr>
                        <a:t>実施の可否も含め、順次、検討に着手していく</a:t>
                      </a:r>
                    </a:p>
                  </a:txBody>
                  <a:tcPr/>
                </a:tc>
              </a:tr>
              <a:tr h="218002">
                <a:tc>
                  <a:txBody>
                    <a:bodyPr/>
                    <a:lstStyle/>
                    <a:p>
                      <a:r>
                        <a:rPr kumimoji="1" lang="ja-JP" altLang="en-US" sz="1600" dirty="0">
                          <a:latin typeface="Meiryo UI"/>
                          <a:ea typeface="Meiryo UI"/>
                        </a:rPr>
                        <a:t>対象外</a:t>
                      </a:r>
                    </a:p>
                  </a:txBody>
                  <a:tcPr/>
                </a:tc>
                <a:tc>
                  <a:txBody>
                    <a:bodyPr/>
                    <a:lstStyle/>
                    <a:p>
                      <a:pPr algn="r"/>
                      <a:r>
                        <a:rPr kumimoji="1" lang="ja-JP" altLang="en-US" sz="1600" dirty="0">
                          <a:latin typeface="Meiryo UI"/>
                          <a:ea typeface="Meiryo UI"/>
                        </a:rPr>
                        <a:t>0</a:t>
                      </a:r>
                    </a:p>
                  </a:txBody>
                  <a:tcPr/>
                </a:tc>
                <a:tc>
                  <a:txBody>
                    <a:bodyPr/>
                    <a:lstStyle/>
                    <a:p>
                      <a:endParaRPr kumimoji="1" lang="ja-JP" altLang="en-US" sz="1600" dirty="0">
                        <a:latin typeface="Meiryo UI"/>
                        <a:ea typeface="Meiryo UI"/>
                      </a:endParaRPr>
                    </a:p>
                  </a:txBody>
                  <a:tcPr/>
                </a:tc>
              </a:tr>
            </a:tbl>
          </a:graphicData>
        </a:graphic>
      </p:graphicFrame>
      <p:sp>
        <p:nvSpPr>
          <p:cNvPr id="1138" name="Slide Number Placeholder 5"/>
          <p:cNvSpPr>
            <a:spLocks noGrp="1"/>
          </p:cNvSpPr>
          <p:nvPr>
            <p:ph type="sldNum" sz="quarter" idx="12"/>
          </p:nvPr>
        </p:nvSpPr>
        <p:spPr>
          <a:xfrm>
            <a:off x="6909917" y="6356351"/>
            <a:ext cx="2057400" cy="365125"/>
          </a:xfrm>
        </p:spPr>
        <p:txBody>
          <a:bodyPr/>
          <a:lstStyle/>
          <a:p>
            <a:r>
              <a:rPr kumimoji="1" lang="ja-JP" altLang="en-US"/>
              <a:t>4</a:t>
            </a:r>
            <a:endParaRPr kumimoji="1" lang="ja-JP" altLang="en-US"/>
          </a:p>
        </p:txBody>
      </p:sp>
      <p:pic>
        <p:nvPicPr>
          <p:cNvPr id="1139" name="オブジェクト 192"/>
          <p:cNvPicPr>
            <a:picLocks noChangeAspect="1"/>
          </p:cNvPicPr>
          <p:nvPr/>
        </p:nvPicPr>
        <p:blipFill>
          <a:blip r:embed="rId1"/>
          <a:stretch>
            <a:fillRect/>
          </a:stretch>
        </p:blipFill>
        <p:spPr>
          <a:xfrm>
            <a:off x="7087422" y="1537474"/>
            <a:ext cx="851195" cy="1095823"/>
          </a:xfrm>
          <a:prstGeom prst="rect">
            <a:avLst/>
          </a:prstGeom>
        </p:spPr>
      </p:pic>
      <p:pic>
        <p:nvPicPr>
          <p:cNvPr id="1140" name="オブジェクト 193"/>
          <p:cNvPicPr>
            <a:picLocks noChangeAspect="1"/>
          </p:cNvPicPr>
          <p:nvPr/>
        </p:nvPicPr>
        <p:blipFill>
          <a:blip r:embed="rId2"/>
          <a:stretch>
            <a:fillRect/>
          </a:stretch>
        </p:blipFill>
        <p:spPr>
          <a:xfrm>
            <a:off x="7938617" y="1307730"/>
            <a:ext cx="940536" cy="854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aphicFrame>
        <p:nvGraphicFramePr>
          <p:cNvPr id="1142" name="四角形 138"/>
          <p:cNvGraphicFramePr>
            <a:graphicFrameLocks noGrp="1"/>
          </p:cNvGraphicFramePr>
          <p:nvPr/>
        </p:nvGraphicFramePr>
        <p:xfrm>
          <a:off x="110435" y="124239"/>
          <a:ext cx="8852732" cy="458640"/>
        </p:xfrm>
        <a:graphic>
          <a:graphicData uri="http://schemas.openxmlformats.org/drawingml/2006/table">
            <a:tbl>
              <a:tblPr firstRow="1" bandRow="1">
                <a:effectLst>
                  <a:outerShdw blurRad="76200" dist="12700" dir="2700000" sy="-23000" kx="-800400" algn="bl" rotWithShape="0">
                    <a:prstClr val="black">
                      <a:alpha val="20000"/>
                    </a:prstClr>
                  </a:outerShdw>
                </a:effectLst>
                <a:tableStyleId>{5C22544A-7EE6-4342-B048-85BDC9FD1C3A}</a:tableStyleId>
              </a:tblPr>
              <a:tblGrid>
                <a:gridCol w="8852732"/>
              </a:tblGrid>
              <a:tr h="441739">
                <a:tc>
                  <a:txBody>
                    <a:bodyPr/>
                    <a:lstStyle/>
                    <a:p>
                      <a:r>
                        <a:rPr kumimoji="1" lang="ja-JP" altLang="en-US" sz="2400" dirty="0">
                          <a:solidFill>
                            <a:schemeClr val="tx1"/>
                          </a:solidFill>
                          <a:latin typeface="Meiryo UI"/>
                          <a:ea typeface="Meiryo UI"/>
                        </a:rPr>
                        <a:t>Ⅱ．</a:t>
                      </a:r>
                      <a:r>
                        <a:rPr lang="ja-JP" altLang="en-US" sz="2400">
                          <a:solidFill>
                            <a:schemeClr val="tx1"/>
                          </a:solidFill>
                          <a:latin typeface="Meiryo UI"/>
                          <a:ea typeface="Meiryo UI"/>
                        </a:rPr>
                        <a:t>熊取町立学校の現状</a:t>
                      </a:r>
                      <a:endParaRPr kumimoji="1" lang="ja-JP" altLang="en-US" sz="2400" dirty="0">
                        <a:solidFill>
                          <a:schemeClr val="tx1"/>
                        </a:solidFill>
                        <a:latin typeface="Meiryo UI"/>
                        <a:ea typeface="Meiryo UI"/>
                      </a:endParaRPr>
                    </a:p>
                  </a:txBody>
                  <a:tcPr anchor="ctr">
                    <a:lnB w="57150" cap="flat" cmpd="sng" algn="ctr">
                      <a:solidFill>
                        <a:srgbClr val="0070C0"/>
                      </a:solidFill>
                      <a:prstDash val="solid"/>
                      <a:round/>
                      <a:headEnd type="none" w="med" len="med"/>
                      <a:tailEnd type="none" w="med" len="med"/>
                    </a:lnB>
                    <a:noFill/>
                  </a:tcPr>
                </a:tc>
              </a:tr>
            </a:tbl>
          </a:graphicData>
        </a:graphic>
      </p:graphicFrame>
      <p:sp>
        <p:nvSpPr>
          <p:cNvPr id="1143" name="テキスト 101"/>
          <p:cNvSpPr txBox="1"/>
          <p:nvPr/>
        </p:nvSpPr>
        <p:spPr>
          <a:xfrm>
            <a:off x="110435" y="1412340"/>
            <a:ext cx="6407111" cy="368439"/>
          </a:xfrm>
          <a:prstGeom prst="rect">
            <a:avLst/>
          </a:prstGeom>
        </p:spPr>
        <p:txBody>
          <a:bodyPr wrap="square">
            <a:spAutoFit/>
          </a:bodyPr>
          <a:lstStyle/>
          <a:p>
            <a:pPr marL="0" indent="0">
              <a:buNone/>
              <a:defRPr lang="ja-JP" altLang="en-US"/>
            </a:pPr>
            <a:r>
              <a:rPr lang="ja-JP" altLang="en-US" dirty="0">
                <a:latin typeface="Meiryo UI"/>
                <a:ea typeface="Meiryo UI"/>
              </a:rPr>
              <a:t>【一月一人あたり平均時間数】</a:t>
            </a:r>
            <a:endParaRPr dirty="0"/>
          </a:p>
        </p:txBody>
      </p:sp>
      <p:sp>
        <p:nvSpPr>
          <p:cNvPr id="1144" name="テキスト 141"/>
          <p:cNvSpPr txBox="1"/>
          <p:nvPr/>
        </p:nvSpPr>
        <p:spPr>
          <a:xfrm>
            <a:off x="117035" y="911087"/>
            <a:ext cx="8856878" cy="368439"/>
          </a:xfrm>
          <a:prstGeom prst="rect">
            <a:avLst/>
          </a:prstGeom>
          <a:ln>
            <a:solidFill>
              <a:schemeClr val="tx1"/>
            </a:solidFill>
          </a:ln>
        </p:spPr>
        <p:txBody>
          <a:bodyPr wrap="square">
            <a:spAutoFit/>
          </a:bodyPr>
          <a:lstStyle/>
          <a:p>
            <a:pPr marL="0" indent="0">
              <a:buNone/>
              <a:defRPr lang="ja-JP" altLang="en-US"/>
            </a:pPr>
            <a:r>
              <a:rPr lang="ja-JP" altLang="en-US" sz="1800" u="none">
                <a:latin typeface="Meiryo UI"/>
                <a:ea typeface="Meiryo UI"/>
              </a:rPr>
              <a:t>２．教職員の「『時間外在校等時間』等」</a:t>
            </a:r>
            <a:r>
              <a:rPr lang="ja-JP" altLang="en-US" sz="1100" u="none">
                <a:latin typeface="Meiryo UI"/>
                <a:ea typeface="Meiryo UI"/>
              </a:rPr>
              <a:t>（※）</a:t>
            </a:r>
            <a:r>
              <a:rPr lang="ja-JP" altLang="en-US" sz="1800" u="none">
                <a:latin typeface="Meiryo UI"/>
                <a:ea typeface="Meiryo UI"/>
              </a:rPr>
              <a:t>の状況（令和３年度実績）</a:t>
            </a:r>
          </a:p>
        </p:txBody>
      </p:sp>
      <p:graphicFrame>
        <p:nvGraphicFramePr>
          <p:cNvPr id="1145" name="四角形 108"/>
          <p:cNvGraphicFramePr/>
          <p:nvPr>
            <p:extLst>
              <p:ext uri="{D42A27DB-BD31-4B8C-83A1-F6EECF244321}">
                <p14:modId xmlns:p14="http://schemas.microsoft.com/office/powerpoint/2010/main" val="3319886058"/>
              </p:ext>
            </p:extLst>
          </p:nvPr>
        </p:nvGraphicFramePr>
        <p:xfrm>
          <a:off x="193401" y="3126589"/>
          <a:ext cx="3561605" cy="3594889"/>
        </p:xfrm>
        <a:graphic>
          <a:graphicData uri="http://schemas.openxmlformats.org/drawingml/2006/chart">
            <c:chart xmlns:c="http://schemas.openxmlformats.org/drawingml/2006/chart" xmlns:r="http://schemas.openxmlformats.org/officeDocument/2006/relationships" r:id="rId1"/>
          </a:graphicData>
        </a:graphic>
      </p:graphicFrame>
      <p:sp>
        <p:nvSpPr>
          <p:cNvPr id="1146" name="テキスト 109"/>
          <p:cNvSpPr txBox="1"/>
          <p:nvPr/>
        </p:nvSpPr>
        <p:spPr>
          <a:xfrm>
            <a:off x="110434" y="2769178"/>
            <a:ext cx="3779548" cy="368439"/>
          </a:xfrm>
          <a:prstGeom prst="rect">
            <a:avLst/>
          </a:prstGeom>
        </p:spPr>
        <p:txBody>
          <a:bodyPr wrap="square">
            <a:spAutoFit/>
          </a:bodyPr>
          <a:lstStyle/>
          <a:p>
            <a:pPr algn="l">
              <a:defRPr lang="ja-JP" altLang="en-US"/>
            </a:pPr>
            <a:r>
              <a:rPr lang="ja-JP" altLang="en-US" dirty="0" smtClean="0">
                <a:latin typeface="Meiryo UI"/>
                <a:ea typeface="Meiryo UI"/>
              </a:rPr>
              <a:t>【年間一人あたり時間数分布】</a:t>
            </a:r>
            <a:endParaRPr lang="ja-JP" altLang="en-US" dirty="0" smtClean="0">
              <a:latin typeface="Meiryo UI"/>
              <a:ea typeface="Meiryo UI"/>
            </a:endParaRPr>
          </a:p>
        </p:txBody>
      </p:sp>
      <p:sp>
        <p:nvSpPr>
          <p:cNvPr id="1147" name="テキスト 112"/>
          <p:cNvSpPr txBox="1"/>
          <p:nvPr/>
        </p:nvSpPr>
        <p:spPr>
          <a:xfrm>
            <a:off x="736756" y="4062610"/>
            <a:ext cx="1123160" cy="307777"/>
          </a:xfrm>
          <a:prstGeom prst="rect">
            <a:avLst/>
          </a:prstGeom>
        </p:spPr>
        <p:txBody>
          <a:bodyPr wrap="square">
            <a:spAutoFit/>
          </a:bodyPr>
          <a:lstStyle/>
          <a:p>
            <a:pPr>
              <a:defRPr lang="ja-JP" altLang="en-US"/>
            </a:pPr>
            <a:r>
              <a:rPr lang="ja-JP" altLang="en-US" sz="1400" dirty="0"/>
              <a:t>720H超</a:t>
            </a:r>
          </a:p>
        </p:txBody>
      </p:sp>
      <p:sp>
        <p:nvSpPr>
          <p:cNvPr id="1148" name="テキスト 113"/>
          <p:cNvSpPr txBox="1"/>
          <p:nvPr/>
        </p:nvSpPr>
        <p:spPr>
          <a:xfrm>
            <a:off x="1859916" y="4994780"/>
            <a:ext cx="1744408" cy="307777"/>
          </a:xfrm>
          <a:prstGeom prst="rect">
            <a:avLst/>
          </a:prstGeom>
        </p:spPr>
        <p:txBody>
          <a:bodyPr wrap="square">
            <a:spAutoFit/>
          </a:bodyPr>
          <a:lstStyle/>
          <a:p>
            <a:pPr>
              <a:defRPr lang="ja-JP" altLang="en-US"/>
            </a:pPr>
            <a:r>
              <a:rPr lang="ja-JP" altLang="en-US" sz="1400" dirty="0"/>
              <a:t>360H超720H以下</a:t>
            </a:r>
          </a:p>
        </p:txBody>
      </p:sp>
      <p:sp>
        <p:nvSpPr>
          <p:cNvPr id="1149" name="テキスト 114"/>
          <p:cNvSpPr txBox="1"/>
          <p:nvPr/>
        </p:nvSpPr>
        <p:spPr>
          <a:xfrm>
            <a:off x="1974203" y="3754833"/>
            <a:ext cx="1098977" cy="307777"/>
          </a:xfrm>
          <a:prstGeom prst="rect">
            <a:avLst/>
          </a:prstGeom>
        </p:spPr>
        <p:txBody>
          <a:bodyPr wrap="square">
            <a:spAutoFit/>
          </a:bodyPr>
          <a:lstStyle/>
          <a:p>
            <a:pPr>
              <a:defRPr lang="ja-JP" altLang="en-US"/>
            </a:pPr>
            <a:r>
              <a:rPr lang="ja-JP" altLang="en-US" sz="1400" dirty="0"/>
              <a:t>360H以下</a:t>
            </a:r>
          </a:p>
        </p:txBody>
      </p:sp>
      <p:sp>
        <p:nvSpPr>
          <p:cNvPr id="1150" name="テキスト 190"/>
          <p:cNvSpPr txBox="1"/>
          <p:nvPr/>
        </p:nvSpPr>
        <p:spPr>
          <a:xfrm>
            <a:off x="0" y="6356351"/>
            <a:ext cx="8850309" cy="429994"/>
          </a:xfrm>
          <a:prstGeom prst="rect">
            <a:avLst/>
          </a:prstGeom>
        </p:spPr>
        <p:txBody>
          <a:bodyPr wrap="square">
            <a:spAutoFit/>
          </a:bodyPr>
          <a:lstStyle/>
          <a:p>
            <a:pPr marL="432000" indent="-432000">
              <a:defRPr lang="ja-JP" altLang="en-US"/>
            </a:pPr>
            <a:r>
              <a:rPr lang="ja-JP" altLang="en-US" sz="1100">
                <a:latin typeface="Meiryo UI"/>
                <a:ea typeface="Meiryo UI"/>
              </a:rPr>
              <a:t>（※）教育職員（公立の義務教育諸学校等の教育職員の給与等に関する特別措置法第２条第２項）の時間外在校等時間（「教育職員の業務量の適切な管理等に関する指針」（同法第７条）に規定する在校等時間から所定の勤務時間を除いた時間）及び教育職員以外の時間外勤務時間</a:t>
            </a:r>
          </a:p>
        </p:txBody>
      </p:sp>
      <p:graphicFrame>
        <p:nvGraphicFramePr>
          <p:cNvPr id="1151" name="四角形 154"/>
          <p:cNvGraphicFramePr>
            <a:graphicFrameLocks noGrp="1"/>
          </p:cNvGraphicFramePr>
          <p:nvPr>
            <p:extLst>
              <p:ext uri="{D42A27DB-BD31-4B8C-83A1-F6EECF244321}">
                <p14:modId xmlns:p14="http://schemas.microsoft.com/office/powerpoint/2010/main" val="1492192714"/>
              </p:ext>
            </p:extLst>
          </p:nvPr>
        </p:nvGraphicFramePr>
        <p:xfrm>
          <a:off x="110433" y="1768076"/>
          <a:ext cx="8852672" cy="918720"/>
        </p:xfrm>
        <a:graphic>
          <a:graphicData uri="http://schemas.openxmlformats.org/drawingml/2006/table">
            <a:tbl>
              <a:tblPr firstRow="1" bandRow="1">
                <a:tableStyleId>{073A0DAA-6AF3-43AB-8588-CEC1D06C72B9}</a:tableStyleId>
              </a:tblPr>
              <a:tblGrid>
                <a:gridCol w="764657"/>
                <a:gridCol w="622155"/>
                <a:gridCol w="622155"/>
                <a:gridCol w="622155"/>
                <a:gridCol w="622155"/>
                <a:gridCol w="622155"/>
                <a:gridCol w="622155"/>
                <a:gridCol w="622155"/>
                <a:gridCol w="622155"/>
                <a:gridCol w="622155"/>
                <a:gridCol w="622155"/>
                <a:gridCol w="622155"/>
                <a:gridCol w="622155"/>
                <a:gridCol w="622155"/>
              </a:tblGrid>
              <a:tr h="200406">
                <a:tc>
                  <a:txBody>
                    <a:bodyPr/>
                    <a:lstStyle/>
                    <a:p>
                      <a:endParaRPr kumimoji="1" lang="ja-JP" altLang="en-US" sz="1400" dirty="0"/>
                    </a:p>
                  </a:txBody>
                  <a:tcPr anchor="ctr"/>
                </a:tc>
                <a:tc>
                  <a:txBody>
                    <a:bodyPr/>
                    <a:lstStyle/>
                    <a:p>
                      <a:pPr algn="ctr"/>
                      <a:r>
                        <a:rPr kumimoji="1" lang="ja-JP" altLang="en-US" sz="1400" dirty="0"/>
                        <a:t>４月</a:t>
                      </a:r>
                      <a:endParaRPr sz="1400" dirty="0"/>
                    </a:p>
                  </a:txBody>
                  <a:tcPr anchor="ctr"/>
                </a:tc>
                <a:tc>
                  <a:txBody>
                    <a:bodyPr/>
                    <a:lstStyle/>
                    <a:p>
                      <a:pPr algn="ctr"/>
                      <a:r>
                        <a:rPr kumimoji="1" lang="ja-JP" altLang="en-US" sz="1400" dirty="0"/>
                        <a:t>５月</a:t>
                      </a:r>
                      <a:endParaRPr sz="1400"/>
                    </a:p>
                  </a:txBody>
                  <a:tcPr anchor="ctr"/>
                </a:tc>
                <a:tc>
                  <a:txBody>
                    <a:bodyPr/>
                    <a:lstStyle/>
                    <a:p>
                      <a:pPr algn="ctr"/>
                      <a:r>
                        <a:rPr kumimoji="1" lang="ja-JP" altLang="en-US" sz="1400" dirty="0"/>
                        <a:t>６月</a:t>
                      </a:r>
                      <a:endParaRPr sz="1400" dirty="0"/>
                    </a:p>
                  </a:txBody>
                  <a:tcPr anchor="ctr"/>
                </a:tc>
                <a:tc>
                  <a:txBody>
                    <a:bodyPr/>
                    <a:lstStyle/>
                    <a:p>
                      <a:pPr algn="ctr"/>
                      <a:r>
                        <a:rPr kumimoji="1" lang="ja-JP" altLang="en-US" sz="1400" dirty="0"/>
                        <a:t>７月</a:t>
                      </a:r>
                      <a:endParaRPr sz="1400" dirty="0"/>
                    </a:p>
                  </a:txBody>
                  <a:tcPr anchor="ctr"/>
                </a:tc>
                <a:tc>
                  <a:txBody>
                    <a:bodyPr/>
                    <a:lstStyle/>
                    <a:p>
                      <a:pPr algn="ctr"/>
                      <a:r>
                        <a:rPr kumimoji="1" lang="ja-JP" altLang="en-US" sz="1400" dirty="0"/>
                        <a:t>８月</a:t>
                      </a:r>
                      <a:endParaRPr sz="1400" dirty="0"/>
                    </a:p>
                  </a:txBody>
                  <a:tcPr anchor="ctr"/>
                </a:tc>
                <a:tc>
                  <a:txBody>
                    <a:bodyPr/>
                    <a:lstStyle/>
                    <a:p>
                      <a:pPr algn="ctr"/>
                      <a:r>
                        <a:rPr kumimoji="1" lang="ja-JP" altLang="en-US" sz="1400" dirty="0"/>
                        <a:t>９月</a:t>
                      </a:r>
                      <a:endParaRPr sz="1400" dirty="0"/>
                    </a:p>
                  </a:txBody>
                  <a:tcPr anchor="ctr"/>
                </a:tc>
                <a:tc>
                  <a:txBody>
                    <a:bodyPr/>
                    <a:lstStyle/>
                    <a:p>
                      <a:pPr algn="ctr"/>
                      <a:r>
                        <a:rPr kumimoji="1" lang="ja-JP" altLang="en-US" sz="1400" dirty="0"/>
                        <a:t>10月</a:t>
                      </a:r>
                      <a:endParaRPr sz="1400"/>
                    </a:p>
                  </a:txBody>
                  <a:tcPr anchor="ctr"/>
                </a:tc>
                <a:tc>
                  <a:txBody>
                    <a:bodyPr/>
                    <a:lstStyle/>
                    <a:p>
                      <a:pPr algn="ctr"/>
                      <a:r>
                        <a:rPr kumimoji="1" lang="ja-JP" altLang="en-US" sz="1400" dirty="0"/>
                        <a:t>11月</a:t>
                      </a:r>
                      <a:endParaRPr sz="1400"/>
                    </a:p>
                  </a:txBody>
                  <a:tcPr anchor="ctr"/>
                </a:tc>
                <a:tc>
                  <a:txBody>
                    <a:bodyPr/>
                    <a:lstStyle/>
                    <a:p>
                      <a:pPr algn="ctr"/>
                      <a:r>
                        <a:rPr kumimoji="1" lang="ja-JP" altLang="en-US" sz="1400" dirty="0"/>
                        <a:t>12月</a:t>
                      </a:r>
                      <a:endParaRPr sz="1400" dirty="0"/>
                    </a:p>
                  </a:txBody>
                  <a:tcPr anchor="ctr"/>
                </a:tc>
                <a:tc>
                  <a:txBody>
                    <a:bodyPr/>
                    <a:lstStyle/>
                    <a:p>
                      <a:pPr algn="ctr"/>
                      <a:r>
                        <a:rPr kumimoji="1" lang="ja-JP" altLang="en-US" sz="1400" dirty="0"/>
                        <a:t>１月</a:t>
                      </a:r>
                      <a:endParaRPr sz="1400"/>
                    </a:p>
                  </a:txBody>
                  <a:tcPr anchor="ctr"/>
                </a:tc>
                <a:tc>
                  <a:txBody>
                    <a:bodyPr/>
                    <a:lstStyle/>
                    <a:p>
                      <a:pPr algn="ctr"/>
                      <a:r>
                        <a:rPr kumimoji="1" lang="ja-JP" altLang="en-US" sz="1400" dirty="0"/>
                        <a:t>２月</a:t>
                      </a:r>
                      <a:endParaRPr sz="1400" dirty="0"/>
                    </a:p>
                  </a:txBody>
                  <a:tcPr anchor="ctr"/>
                </a:tc>
                <a:tc>
                  <a:txBody>
                    <a:bodyPr/>
                    <a:lstStyle/>
                    <a:p>
                      <a:pPr algn="ctr"/>
                      <a:r>
                        <a:rPr kumimoji="1" lang="ja-JP" altLang="en-US" sz="1400" dirty="0"/>
                        <a:t>３月</a:t>
                      </a:r>
                      <a:endParaRPr sz="1400"/>
                    </a:p>
                  </a:txBody>
                  <a:tcPr anchor="ctr"/>
                </a:tc>
                <a:tc>
                  <a:txBody>
                    <a:bodyPr/>
                    <a:lstStyle/>
                    <a:p>
                      <a:pPr algn="ctr"/>
                      <a:r>
                        <a:rPr kumimoji="1" lang="ja-JP" altLang="en-US" sz="1400" dirty="0"/>
                        <a:t>平均</a:t>
                      </a:r>
                      <a:endParaRPr sz="1400" dirty="0"/>
                    </a:p>
                  </a:txBody>
                  <a:tcPr anchor="ctr"/>
                </a:tc>
              </a:tr>
              <a:tr h="200406">
                <a:tc>
                  <a:txBody>
                    <a:bodyPr/>
                    <a:lstStyle/>
                    <a:p>
                      <a:pPr algn="dist"/>
                      <a:r>
                        <a:rPr lang="ja-JP" altLang="en-US" sz="1400" dirty="0"/>
                        <a:t>小学校</a:t>
                      </a:r>
                      <a:endParaRPr sz="1400" dirty="0"/>
                    </a:p>
                  </a:txBody>
                  <a:tcPr anchor="ctr"/>
                </a:tc>
                <a:tc>
                  <a:txBody>
                    <a:bodyPr/>
                    <a:lstStyle/>
                    <a:p>
                      <a:pPr algn="r"/>
                      <a:r>
                        <a:rPr kumimoji="1" lang="en-US" altLang="ja-JP" sz="1400" dirty="0" smtClean="0"/>
                        <a:t>65.7</a:t>
                      </a:r>
                      <a:endParaRPr kumimoji="1" lang="ja-JP" altLang="en-US" sz="1400" dirty="0"/>
                    </a:p>
                  </a:txBody>
                  <a:tcPr anchor="ctr"/>
                </a:tc>
                <a:tc>
                  <a:txBody>
                    <a:bodyPr/>
                    <a:lstStyle/>
                    <a:p>
                      <a:pPr algn="r"/>
                      <a:r>
                        <a:rPr kumimoji="1" lang="en-US" altLang="ja-JP" sz="1400" dirty="0" smtClean="0"/>
                        <a:t>52.2</a:t>
                      </a:r>
                      <a:endParaRPr kumimoji="1" lang="ja-JP" altLang="en-US" sz="1400" dirty="0"/>
                    </a:p>
                  </a:txBody>
                  <a:tcPr anchor="ctr"/>
                </a:tc>
                <a:tc>
                  <a:txBody>
                    <a:bodyPr/>
                    <a:lstStyle/>
                    <a:p>
                      <a:pPr algn="r"/>
                      <a:r>
                        <a:rPr kumimoji="1" lang="en-US" altLang="ja-JP" sz="1400" dirty="0" smtClean="0"/>
                        <a:t>62.2</a:t>
                      </a:r>
                      <a:endParaRPr kumimoji="1" lang="ja-JP" altLang="en-US" sz="1400" dirty="0"/>
                    </a:p>
                  </a:txBody>
                  <a:tcPr anchor="ctr"/>
                </a:tc>
                <a:tc>
                  <a:txBody>
                    <a:bodyPr/>
                    <a:lstStyle/>
                    <a:p>
                      <a:pPr algn="r"/>
                      <a:r>
                        <a:rPr kumimoji="1" lang="en-US" altLang="ja-JP" sz="1400" dirty="0" smtClean="0"/>
                        <a:t>43.4</a:t>
                      </a:r>
                      <a:endParaRPr kumimoji="1" lang="ja-JP" altLang="en-US" sz="1400" dirty="0"/>
                    </a:p>
                  </a:txBody>
                  <a:tcPr anchor="ctr"/>
                </a:tc>
                <a:tc>
                  <a:txBody>
                    <a:bodyPr/>
                    <a:lstStyle/>
                    <a:p>
                      <a:pPr algn="r"/>
                      <a:r>
                        <a:rPr kumimoji="1" lang="en-US" altLang="ja-JP" sz="1400" dirty="0" smtClean="0"/>
                        <a:t>15.4</a:t>
                      </a:r>
                      <a:endParaRPr kumimoji="1" lang="ja-JP" altLang="en-US" sz="1400" dirty="0"/>
                    </a:p>
                  </a:txBody>
                  <a:tcPr anchor="ctr"/>
                </a:tc>
                <a:tc>
                  <a:txBody>
                    <a:bodyPr/>
                    <a:lstStyle/>
                    <a:p>
                      <a:pPr algn="r"/>
                      <a:r>
                        <a:rPr kumimoji="1" lang="en-US" altLang="ja-JP" sz="1400" dirty="0" smtClean="0"/>
                        <a:t>54.8</a:t>
                      </a:r>
                      <a:endParaRPr kumimoji="1" lang="ja-JP" altLang="en-US" sz="1400" dirty="0"/>
                    </a:p>
                  </a:txBody>
                  <a:tcPr anchor="ctr"/>
                </a:tc>
                <a:tc>
                  <a:txBody>
                    <a:bodyPr/>
                    <a:lstStyle/>
                    <a:p>
                      <a:pPr algn="r"/>
                      <a:r>
                        <a:rPr kumimoji="1" lang="en-US" altLang="ja-JP" sz="1400" dirty="0" smtClean="0"/>
                        <a:t>66.9</a:t>
                      </a:r>
                      <a:endParaRPr kumimoji="1" lang="ja-JP" altLang="en-US" sz="1400" dirty="0"/>
                    </a:p>
                  </a:txBody>
                  <a:tcPr anchor="ctr"/>
                </a:tc>
                <a:tc>
                  <a:txBody>
                    <a:bodyPr/>
                    <a:lstStyle/>
                    <a:p>
                      <a:pPr algn="r"/>
                      <a:r>
                        <a:rPr kumimoji="1" lang="en-US" altLang="ja-JP" sz="1400" dirty="0" smtClean="0"/>
                        <a:t>57.0</a:t>
                      </a:r>
                      <a:endParaRPr kumimoji="1" lang="ja-JP" altLang="en-US" sz="1400" dirty="0"/>
                    </a:p>
                  </a:txBody>
                  <a:tcPr anchor="ctr"/>
                </a:tc>
                <a:tc>
                  <a:txBody>
                    <a:bodyPr/>
                    <a:lstStyle/>
                    <a:p>
                      <a:pPr algn="r"/>
                      <a:r>
                        <a:rPr kumimoji="1" lang="en-US" altLang="ja-JP" sz="1400" dirty="0" smtClean="0"/>
                        <a:t>50.7</a:t>
                      </a:r>
                      <a:endParaRPr kumimoji="1" lang="ja-JP" altLang="en-US" sz="1400" dirty="0"/>
                    </a:p>
                  </a:txBody>
                  <a:tcPr anchor="ctr"/>
                </a:tc>
                <a:tc>
                  <a:txBody>
                    <a:bodyPr/>
                    <a:lstStyle/>
                    <a:p>
                      <a:pPr algn="r"/>
                      <a:r>
                        <a:rPr kumimoji="1" lang="en-US" altLang="ja-JP" sz="1400" dirty="0" smtClean="0"/>
                        <a:t>39.3</a:t>
                      </a:r>
                      <a:endParaRPr kumimoji="1" lang="ja-JP" altLang="en-US" sz="1400" dirty="0"/>
                    </a:p>
                  </a:txBody>
                  <a:tcPr anchor="ctr"/>
                </a:tc>
                <a:tc>
                  <a:txBody>
                    <a:bodyPr/>
                    <a:lstStyle/>
                    <a:p>
                      <a:pPr algn="r"/>
                      <a:r>
                        <a:rPr kumimoji="1" lang="ja-JP" altLang="en-US" sz="1400" dirty="0"/>
                        <a:t>49.1</a:t>
                      </a:r>
                    </a:p>
                  </a:txBody>
                  <a:tcPr anchor="ctr"/>
                </a:tc>
                <a:tc>
                  <a:txBody>
                    <a:bodyPr/>
                    <a:lstStyle/>
                    <a:p>
                      <a:pPr algn="r"/>
                      <a:r>
                        <a:rPr kumimoji="1" lang="ja-JP" altLang="en-US" sz="1400" dirty="0"/>
                        <a:t>58.1</a:t>
                      </a:r>
                    </a:p>
                  </a:txBody>
                  <a:tcPr anchor="ctr"/>
                </a:tc>
                <a:tc>
                  <a:txBody>
                    <a:bodyPr/>
                    <a:lstStyle/>
                    <a:p>
                      <a:pPr algn="r"/>
                      <a:r>
                        <a:rPr kumimoji="1" lang="en-US" altLang="ja-JP" sz="1400" dirty="0" smtClean="0"/>
                        <a:t>51.2</a:t>
                      </a:r>
                      <a:endParaRPr kumimoji="1" lang="ja-JP" altLang="en-US" sz="1400" dirty="0"/>
                    </a:p>
                  </a:txBody>
                  <a:tcPr anchor="ctr"/>
                </a:tc>
              </a:tr>
              <a:tr h="200406">
                <a:tc>
                  <a:txBody>
                    <a:bodyPr/>
                    <a:lstStyle/>
                    <a:p>
                      <a:pPr algn="dist"/>
                      <a:r>
                        <a:rPr lang="ja-JP" altLang="en-US" sz="1400" dirty="0"/>
                        <a:t>中学校</a:t>
                      </a:r>
                      <a:endParaRPr sz="1400" dirty="0"/>
                    </a:p>
                  </a:txBody>
                  <a:tcPr anchor="ctr"/>
                </a:tc>
                <a:tc>
                  <a:txBody>
                    <a:bodyPr/>
                    <a:lstStyle/>
                    <a:p>
                      <a:pPr algn="r"/>
                      <a:r>
                        <a:rPr kumimoji="1" lang="en-US" altLang="ja-JP" sz="1400" dirty="0" smtClean="0"/>
                        <a:t>75.1</a:t>
                      </a:r>
                      <a:endParaRPr kumimoji="1" lang="ja-JP" altLang="en-US" sz="1400" dirty="0"/>
                    </a:p>
                  </a:txBody>
                  <a:tcPr anchor="ctr"/>
                </a:tc>
                <a:tc>
                  <a:txBody>
                    <a:bodyPr/>
                    <a:lstStyle/>
                    <a:p>
                      <a:pPr algn="r"/>
                      <a:r>
                        <a:rPr kumimoji="1" lang="ja-JP" altLang="en-US" sz="1400" dirty="0"/>
                        <a:t>59.0</a:t>
                      </a:r>
                    </a:p>
                  </a:txBody>
                  <a:tcPr anchor="ctr"/>
                </a:tc>
                <a:tc>
                  <a:txBody>
                    <a:bodyPr/>
                    <a:lstStyle/>
                    <a:p>
                      <a:pPr algn="r"/>
                      <a:r>
                        <a:rPr kumimoji="1" lang="ja-JP" altLang="en-US" sz="1400" dirty="0"/>
                        <a:t>79.4</a:t>
                      </a:r>
                    </a:p>
                  </a:txBody>
                  <a:tcPr anchor="ctr"/>
                </a:tc>
                <a:tc>
                  <a:txBody>
                    <a:bodyPr/>
                    <a:lstStyle/>
                    <a:p>
                      <a:pPr algn="r"/>
                      <a:r>
                        <a:rPr kumimoji="1" lang="ja-JP" altLang="en-US" sz="1400" dirty="0"/>
                        <a:t>63.2</a:t>
                      </a:r>
                    </a:p>
                  </a:txBody>
                  <a:tcPr anchor="ctr"/>
                </a:tc>
                <a:tc>
                  <a:txBody>
                    <a:bodyPr/>
                    <a:lstStyle/>
                    <a:p>
                      <a:pPr algn="r"/>
                      <a:r>
                        <a:rPr kumimoji="1" lang="ja-JP" altLang="en-US" sz="1400" dirty="0"/>
                        <a:t>23.9</a:t>
                      </a:r>
                    </a:p>
                  </a:txBody>
                  <a:tcPr anchor="ctr"/>
                </a:tc>
                <a:tc>
                  <a:txBody>
                    <a:bodyPr/>
                    <a:lstStyle/>
                    <a:p>
                      <a:pPr algn="r"/>
                      <a:r>
                        <a:rPr kumimoji="1" lang="ja-JP" altLang="en-US" sz="1400" dirty="0"/>
                        <a:t>61.3</a:t>
                      </a:r>
                    </a:p>
                  </a:txBody>
                  <a:tcPr anchor="ctr"/>
                </a:tc>
                <a:tc>
                  <a:txBody>
                    <a:bodyPr/>
                    <a:lstStyle/>
                    <a:p>
                      <a:pPr algn="r"/>
                      <a:r>
                        <a:rPr kumimoji="1" lang="ja-JP" altLang="en-US" sz="1400" dirty="0"/>
                        <a:t>72.4</a:t>
                      </a:r>
                    </a:p>
                  </a:txBody>
                  <a:tcPr anchor="ctr"/>
                </a:tc>
                <a:tc>
                  <a:txBody>
                    <a:bodyPr/>
                    <a:lstStyle/>
                    <a:p>
                      <a:pPr algn="r"/>
                      <a:r>
                        <a:rPr kumimoji="1" lang="ja-JP" altLang="en-US" sz="1400" dirty="0"/>
                        <a:t>67.7</a:t>
                      </a:r>
                    </a:p>
                  </a:txBody>
                  <a:tcPr anchor="ctr"/>
                </a:tc>
                <a:tc>
                  <a:txBody>
                    <a:bodyPr/>
                    <a:lstStyle/>
                    <a:p>
                      <a:pPr algn="r"/>
                      <a:r>
                        <a:rPr kumimoji="1" lang="ja-JP" altLang="en-US" sz="1400" dirty="0"/>
                        <a:t>61.5</a:t>
                      </a:r>
                    </a:p>
                  </a:txBody>
                  <a:tcPr anchor="ctr"/>
                </a:tc>
                <a:tc>
                  <a:txBody>
                    <a:bodyPr/>
                    <a:lstStyle/>
                    <a:p>
                      <a:pPr algn="r"/>
                      <a:r>
                        <a:rPr kumimoji="1" lang="ja-JP" altLang="en-US" sz="1400" dirty="0"/>
                        <a:t>47.1</a:t>
                      </a:r>
                    </a:p>
                  </a:txBody>
                  <a:tcPr anchor="ctr"/>
                </a:tc>
                <a:tc>
                  <a:txBody>
                    <a:bodyPr/>
                    <a:lstStyle/>
                    <a:p>
                      <a:pPr algn="r"/>
                      <a:r>
                        <a:rPr kumimoji="1" lang="ja-JP" altLang="en-US" sz="1400" dirty="0"/>
                        <a:t>54.1</a:t>
                      </a:r>
                    </a:p>
                  </a:txBody>
                  <a:tcPr anchor="ctr"/>
                </a:tc>
                <a:tc>
                  <a:txBody>
                    <a:bodyPr/>
                    <a:lstStyle/>
                    <a:p>
                      <a:pPr algn="r"/>
                      <a:r>
                        <a:rPr kumimoji="1" lang="ja-JP" altLang="en-US" sz="1400" dirty="0"/>
                        <a:t>55.0</a:t>
                      </a:r>
                    </a:p>
                  </a:txBody>
                  <a:tcPr anchor="ctr"/>
                </a:tc>
                <a:tc>
                  <a:txBody>
                    <a:bodyPr/>
                    <a:lstStyle/>
                    <a:p>
                      <a:pPr algn="r"/>
                      <a:r>
                        <a:rPr kumimoji="1" lang="ja-JP" altLang="en-US" sz="1400" dirty="0"/>
                        <a:t>60.0</a:t>
                      </a:r>
                    </a:p>
                  </a:txBody>
                  <a:tcPr anchor="ctr"/>
                </a:tc>
              </a:tr>
            </a:tbl>
          </a:graphicData>
        </a:graphic>
      </p:graphicFrame>
      <p:sp>
        <p:nvSpPr>
          <p:cNvPr id="1152" name="テキスト 157"/>
          <p:cNvSpPr txBox="1"/>
          <p:nvPr/>
        </p:nvSpPr>
        <p:spPr>
          <a:xfrm>
            <a:off x="6914111" y="1461192"/>
            <a:ext cx="2059800" cy="306884"/>
          </a:xfrm>
          <a:prstGeom prst="rect">
            <a:avLst/>
          </a:prstGeom>
        </p:spPr>
        <p:txBody>
          <a:bodyPr wrap="square">
            <a:spAutoFit/>
          </a:bodyPr>
          <a:lstStyle/>
          <a:p>
            <a:pPr marL="0" indent="0" algn="r">
              <a:buNone/>
              <a:defRPr lang="ja-JP" altLang="en-US"/>
            </a:pPr>
            <a:r>
              <a:rPr lang="ja-JP" altLang="en-US" sz="1400" b="0" dirty="0">
                <a:latin typeface="Meiryo UI"/>
                <a:ea typeface="Meiryo UI"/>
              </a:rPr>
              <a:t>（単位：ｈ）　</a:t>
            </a:r>
            <a:endParaRPr sz="1400" dirty="0"/>
          </a:p>
        </p:txBody>
      </p:sp>
      <p:sp>
        <p:nvSpPr>
          <p:cNvPr id="1153" name="Slide Number Placeholder 5"/>
          <p:cNvSpPr>
            <a:spLocks noGrp="1"/>
          </p:cNvSpPr>
          <p:nvPr>
            <p:ph type="sldNum" sz="quarter" idx="12"/>
          </p:nvPr>
        </p:nvSpPr>
        <p:spPr>
          <a:xfrm>
            <a:off x="6914111" y="6356351"/>
            <a:ext cx="2057400" cy="365125"/>
          </a:xfrm>
        </p:spPr>
        <p:txBody>
          <a:bodyPr/>
          <a:lstStyle/>
          <a:p>
            <a:r>
              <a:rPr kumimoji="1" lang="ja-JP" altLang="en-US"/>
              <a:t>5</a:t>
            </a:r>
            <a:endParaRPr kumimoji="1" lang="ja-JP" altLang="en-US"/>
          </a:p>
        </p:txBody>
      </p:sp>
      <p:pic>
        <p:nvPicPr>
          <p:cNvPr id="1154" name="オブジェクト 179"/>
          <p:cNvPicPr>
            <a:picLocks noChangeAspect="1"/>
          </p:cNvPicPr>
          <p:nvPr/>
        </p:nvPicPr>
        <p:blipFill>
          <a:blip r:embed="rId2"/>
          <a:stretch>
            <a:fillRect/>
          </a:stretch>
        </p:blipFill>
        <p:spPr>
          <a:xfrm>
            <a:off x="421701" y="5887354"/>
            <a:ext cx="315055" cy="404711"/>
          </a:xfrm>
          <a:prstGeom prst="rect">
            <a:avLst/>
          </a:prstGeom>
        </p:spPr>
      </p:pic>
      <p:graphicFrame>
        <p:nvGraphicFramePr>
          <p:cNvPr id="1155" name="四角形 123"/>
          <p:cNvGraphicFramePr/>
          <p:nvPr>
            <p:extLst>
              <p:ext uri="{D42A27DB-BD31-4B8C-83A1-F6EECF244321}">
                <p14:modId xmlns:p14="http://schemas.microsoft.com/office/powerpoint/2010/main" val="3179827888"/>
              </p:ext>
            </p:extLst>
          </p:nvPr>
        </p:nvGraphicFramePr>
        <p:xfrm>
          <a:off x="3889982" y="2953397"/>
          <a:ext cx="1317196" cy="3402954"/>
        </p:xfrm>
        <a:graphic>
          <a:graphicData uri="http://schemas.openxmlformats.org/drawingml/2006/chart">
            <c:chart xmlns:c="http://schemas.openxmlformats.org/drawingml/2006/chart" xmlns:r="http://schemas.openxmlformats.org/officeDocument/2006/relationships" r:id="rId3"/>
          </a:graphicData>
        </a:graphic>
      </p:graphicFrame>
      <p:pic>
        <p:nvPicPr>
          <p:cNvPr id="1156" name="オブジェクト 124"/>
          <p:cNvPicPr>
            <a:picLocks noChangeAspect="1"/>
          </p:cNvPicPr>
          <p:nvPr/>
        </p:nvPicPr>
        <p:blipFill>
          <a:blip r:embed="rId4"/>
          <a:stretch>
            <a:fillRect/>
          </a:stretch>
        </p:blipFill>
        <p:spPr>
          <a:xfrm>
            <a:off x="5036471" y="5902332"/>
            <a:ext cx="334910" cy="389733"/>
          </a:xfrm>
          <a:prstGeom prst="rect">
            <a:avLst/>
          </a:prstGeom>
        </p:spPr>
      </p:pic>
      <p:sp>
        <p:nvSpPr>
          <p:cNvPr id="1157" name="テキスト 127"/>
          <p:cNvSpPr txBox="1"/>
          <p:nvPr/>
        </p:nvSpPr>
        <p:spPr>
          <a:xfrm>
            <a:off x="3828651" y="2769178"/>
            <a:ext cx="3085460" cy="368439"/>
          </a:xfrm>
          <a:prstGeom prst="rect">
            <a:avLst/>
          </a:prstGeom>
        </p:spPr>
        <p:txBody>
          <a:bodyPr wrap="square">
            <a:spAutoFit/>
          </a:bodyPr>
          <a:lstStyle/>
          <a:p>
            <a:pPr algn="l">
              <a:defRPr lang="ja-JP" altLang="en-US"/>
            </a:pPr>
            <a:r>
              <a:rPr lang="ja-JP" altLang="en-US" sz="1800" dirty="0" smtClean="0">
                <a:latin typeface="Meiryo UI"/>
                <a:ea typeface="Meiryo UI"/>
              </a:rPr>
              <a:t>【一月あたり平均</a:t>
            </a:r>
            <a:r>
              <a:rPr lang="ja-JP" altLang="en-US" dirty="0">
                <a:latin typeface="Meiryo UI"/>
                <a:ea typeface="Meiryo UI"/>
              </a:rPr>
              <a:t>時間数</a:t>
            </a:r>
            <a:r>
              <a:rPr lang="ja-JP" altLang="en-US" dirty="0" smtClean="0">
                <a:latin typeface="Meiryo UI"/>
                <a:ea typeface="Meiryo UI"/>
              </a:rPr>
              <a:t>分布</a:t>
            </a:r>
            <a:r>
              <a:rPr lang="ja-JP" altLang="en-US" sz="1800" dirty="0" smtClean="0">
                <a:latin typeface="Meiryo UI"/>
                <a:ea typeface="Meiryo UI"/>
              </a:rPr>
              <a:t>】</a:t>
            </a:r>
            <a:endParaRPr lang="ja-JP" altLang="en-US" sz="1800" dirty="0" smtClean="0">
              <a:latin typeface="Meiryo UI"/>
              <a:ea typeface="Meiryo UI"/>
            </a:endParaRPr>
          </a:p>
        </p:txBody>
      </p:sp>
      <p:graphicFrame>
        <p:nvGraphicFramePr>
          <p:cNvPr id="1158" name="四角形 111"/>
          <p:cNvGraphicFramePr/>
          <p:nvPr/>
        </p:nvGraphicFramePr>
        <p:xfrm>
          <a:off x="3997970" y="3501902"/>
          <a:ext cx="5039151" cy="3147353"/>
        </p:xfrm>
        <a:graphic>
          <a:graphicData uri="http://schemas.openxmlformats.org/drawingml/2006/chart">
            <c:chart xmlns:c="http://schemas.openxmlformats.org/drawingml/2006/chart" xmlns:r="http://schemas.openxmlformats.org/officeDocument/2006/relationships" r:id="rId5"/>
          </a:graphicData>
        </a:graphic>
      </p:graphicFrame>
      <p:sp>
        <p:nvSpPr>
          <p:cNvPr id="1159" name="テキスト 118"/>
          <p:cNvSpPr txBox="1"/>
          <p:nvPr/>
        </p:nvSpPr>
        <p:spPr>
          <a:xfrm>
            <a:off x="5439253" y="3175087"/>
            <a:ext cx="3636684" cy="276106"/>
          </a:xfrm>
          <a:prstGeom prst="rect">
            <a:avLst/>
          </a:prstGeom>
        </p:spPr>
        <p:txBody>
          <a:bodyPr wrap="square">
            <a:spAutoFit/>
          </a:bodyPr>
          <a:p>
            <a:pPr algn="ctr">
              <a:defRPr lang="ja-JP" altLang="en-US"/>
            </a:pPr>
            <a:r>
              <a:rPr lang="ja-JP" altLang="en-US" sz="1200"/>
              <a:t>≪参考２≫令和３年度文科省調査 熊取町教委回答</a:t>
            </a:r>
            <a:endParaRPr lang="ja-JP" altLang="en-US" sz="1200"/>
          </a:p>
        </p:txBody>
      </p:sp>
      <p:sp>
        <p:nvSpPr>
          <p:cNvPr id="1160" name="テキスト 119"/>
          <p:cNvSpPr txBox="1"/>
          <p:nvPr/>
        </p:nvSpPr>
        <p:spPr>
          <a:xfrm>
            <a:off x="4166483" y="3175087"/>
            <a:ext cx="1040695" cy="368439"/>
          </a:xfrm>
          <a:prstGeom prst="rect">
            <a:avLst/>
          </a:prstGeom>
        </p:spPr>
        <p:txBody>
          <a:bodyPr wrap="square">
            <a:spAutoFit/>
          </a:bodyPr>
          <a:lstStyle/>
          <a:p>
            <a:pPr algn="ctr">
              <a:defRPr lang="ja-JP" altLang="en-US"/>
            </a:pPr>
            <a:r>
              <a:rPr lang="ja-JP" altLang="en-US" sz="1800" dirty="0" smtClean="0">
                <a:latin typeface="Meiryo UI"/>
                <a:ea typeface="Meiryo UI"/>
              </a:rPr>
              <a:t>〔</a:t>
            </a:r>
            <a:r>
              <a:rPr lang="ja-JP" altLang="en-US" sz="1800" dirty="0" smtClean="0">
                <a:latin typeface="Meiryo UI"/>
                <a:ea typeface="Meiryo UI"/>
              </a:rPr>
              <a:t>全校</a:t>
            </a:r>
            <a:r>
              <a:rPr lang="ja-JP" altLang="en-US" sz="1800" dirty="0" smtClean="0">
                <a:latin typeface="Meiryo UI"/>
                <a:ea typeface="Meiryo UI"/>
              </a:rPr>
              <a:t>〕</a:t>
            </a:r>
            <a:endParaRPr lang="ja-JP" altLang="en-US" sz="1800" dirty="0" smtClean="0">
              <a:latin typeface="Meiryo UI"/>
              <a:ea typeface="Meiryo UI"/>
            </a:endParaRPr>
          </a:p>
        </p:txBody>
      </p:sp>
      <p:sp>
        <p:nvSpPr>
          <p:cNvPr id="1161" name="テキスト 120"/>
          <p:cNvSpPr txBox="1"/>
          <p:nvPr/>
        </p:nvSpPr>
        <p:spPr>
          <a:xfrm>
            <a:off x="1453856" y="3175087"/>
            <a:ext cx="1040695" cy="368439"/>
          </a:xfrm>
          <a:prstGeom prst="rect">
            <a:avLst/>
          </a:prstGeom>
        </p:spPr>
        <p:txBody>
          <a:bodyPr wrap="square">
            <a:spAutoFit/>
          </a:bodyPr>
          <a:lstStyle/>
          <a:p>
            <a:pPr algn="ctr">
              <a:defRPr lang="ja-JP" altLang="en-US"/>
            </a:pPr>
            <a:r>
              <a:rPr lang="ja-JP" altLang="en-US" sz="1800" dirty="0" smtClean="0">
                <a:latin typeface="Meiryo UI"/>
                <a:ea typeface="Meiryo UI"/>
              </a:rPr>
              <a:t>〔</a:t>
            </a:r>
            <a:r>
              <a:rPr lang="ja-JP" altLang="en-US" sz="1800" dirty="0" smtClean="0">
                <a:latin typeface="Meiryo UI"/>
                <a:ea typeface="Meiryo UI"/>
              </a:rPr>
              <a:t>全校</a:t>
            </a:r>
            <a:r>
              <a:rPr lang="ja-JP" altLang="en-US" sz="1800" dirty="0" smtClean="0">
                <a:latin typeface="Meiryo UI"/>
                <a:ea typeface="Meiryo UI"/>
              </a:rPr>
              <a:t>〕</a:t>
            </a:r>
            <a:endParaRPr lang="ja-JP" altLang="en-US" sz="1800" dirty="0" smtClean="0">
              <a:latin typeface="Meiryo UI"/>
              <a:ea typeface="Meiryo UI"/>
            </a:endParaRPr>
          </a:p>
        </p:txBody>
      </p:sp>
      <p:sp>
        <p:nvSpPr>
          <p:cNvPr id="1162" name="テキスト 121"/>
          <p:cNvSpPr txBox="1"/>
          <p:nvPr/>
        </p:nvSpPr>
        <p:spPr>
          <a:xfrm>
            <a:off x="5618370" y="3379238"/>
            <a:ext cx="1416466" cy="245328"/>
          </a:xfrm>
          <a:prstGeom prst="rect">
            <a:avLst/>
          </a:prstGeom>
        </p:spPr>
        <p:txBody>
          <a:bodyPr wrap="square">
            <a:spAutoFit/>
          </a:bodyPr>
          <a:p>
            <a:pPr algn="ctr">
              <a:defRPr lang="ja-JP" altLang="en-US"/>
            </a:pPr>
            <a:r>
              <a:rPr lang="ja-JP" altLang="en-US" sz="1000"/>
              <a:t>〔小学校〕</a:t>
            </a:r>
            <a:endParaRPr lang="ja-JP" altLang="en-US" sz="1000"/>
          </a:p>
        </p:txBody>
      </p:sp>
      <p:sp>
        <p:nvSpPr>
          <p:cNvPr id="1163" name="テキスト 122"/>
          <p:cNvSpPr txBox="1"/>
          <p:nvPr/>
        </p:nvSpPr>
        <p:spPr>
          <a:xfrm>
            <a:off x="7475757" y="3379238"/>
            <a:ext cx="1380363" cy="245328"/>
          </a:xfrm>
          <a:prstGeom prst="rect">
            <a:avLst/>
          </a:prstGeom>
        </p:spPr>
        <p:txBody>
          <a:bodyPr wrap="square">
            <a:spAutoFit/>
          </a:bodyPr>
          <a:p>
            <a:pPr algn="ctr">
              <a:defRPr lang="ja-JP" altLang="en-US"/>
            </a:pPr>
            <a:r>
              <a:rPr lang="ja-JP" altLang="en-US" sz="1000"/>
              <a:t>〔中学校〕</a:t>
            </a:r>
            <a:endParaRPr lang="ja-JP" altLang="en-US" sz="1000"/>
          </a:p>
        </p:txBody>
      </p:sp>
      <p:sp>
        <p:nvSpPr>
          <p:cNvPr id="1164" name="四角形 123"/>
          <p:cNvSpPr/>
          <p:nvPr/>
        </p:nvSpPr>
        <p:spPr>
          <a:xfrm>
            <a:off x="5445309" y="3175087"/>
            <a:ext cx="3630566" cy="3050488"/>
          </a:xfrm>
          <a:prstGeom prst="rect">
            <a:avLst/>
          </a:prstGeom>
          <a:noFill/>
          <a:ln w="12700" cap="flat" cmpd="sng" algn="ctr">
            <a:solidFill>
              <a:schemeClr val="accent1">
                <a:shade val="50000"/>
              </a:schemeClr>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aphicFrame>
        <p:nvGraphicFramePr>
          <p:cNvPr id="1166" name="四角形 138"/>
          <p:cNvGraphicFramePr>
            <a:graphicFrameLocks noGrp="1"/>
          </p:cNvGraphicFramePr>
          <p:nvPr/>
        </p:nvGraphicFramePr>
        <p:xfrm>
          <a:off x="110435" y="124239"/>
          <a:ext cx="8852732" cy="458640"/>
        </p:xfrm>
        <a:graphic>
          <a:graphicData uri="http://schemas.openxmlformats.org/drawingml/2006/table">
            <a:tbl>
              <a:tblPr firstRow="1" bandRow="1">
                <a:effectLst>
                  <a:outerShdw blurRad="76200" dist="12700" dir="2700000" sy="-23000" kx="-800400" algn="bl" rotWithShape="0">
                    <a:prstClr val="black">
                      <a:alpha val="20000"/>
                    </a:prstClr>
                  </a:outerShdw>
                </a:effectLst>
                <a:tableStyleId>{5C22544A-7EE6-4342-B048-85BDC9FD1C3A}</a:tableStyleId>
              </a:tblPr>
              <a:tblGrid>
                <a:gridCol w="8852732"/>
              </a:tblGrid>
              <a:tr h="441739">
                <a:tc>
                  <a:txBody>
                    <a:bodyPr/>
                    <a:lstStyle/>
                    <a:p>
                      <a:r>
                        <a:rPr kumimoji="1" lang="ja-JP" altLang="en-US" sz="2400" dirty="0">
                          <a:solidFill>
                            <a:schemeClr val="tx1"/>
                          </a:solidFill>
                          <a:latin typeface="Meiryo UI"/>
                          <a:ea typeface="Meiryo UI"/>
                        </a:rPr>
                        <a:t>Ⅲ．</a:t>
                      </a:r>
                      <a:r>
                        <a:rPr lang="ja-JP" altLang="en-US" sz="2400">
                          <a:solidFill>
                            <a:schemeClr val="tx1"/>
                          </a:solidFill>
                          <a:latin typeface="Meiryo UI"/>
                          <a:ea typeface="Meiryo UI"/>
                          <a:cs typeface="Verdana"/>
                        </a:rPr>
                        <a:t>国や大阪府の動き</a:t>
                      </a:r>
                      <a:endParaRPr kumimoji="1" lang="ja-JP" altLang="en-US" sz="2400" dirty="0">
                        <a:solidFill>
                          <a:schemeClr val="tx1"/>
                        </a:solidFill>
                        <a:latin typeface="Meiryo UI"/>
                        <a:ea typeface="Meiryo UI"/>
                      </a:endParaRPr>
                    </a:p>
                  </a:txBody>
                  <a:tcPr anchor="ctr">
                    <a:lnB w="57150" cap="flat" cmpd="sng" algn="ctr">
                      <a:solidFill>
                        <a:srgbClr val="0070C0"/>
                      </a:solidFill>
                      <a:prstDash val="solid"/>
                      <a:round/>
                      <a:headEnd type="none" w="med" len="med"/>
                      <a:tailEnd type="none" w="med" len="med"/>
                    </a:lnB>
                    <a:noFill/>
                  </a:tcPr>
                </a:tc>
              </a:tr>
            </a:tbl>
          </a:graphicData>
        </a:graphic>
      </p:graphicFrame>
      <p:graphicFrame>
        <p:nvGraphicFramePr>
          <p:cNvPr id="1167" name="四角形 77"/>
          <p:cNvGraphicFramePr>
            <a:graphicFrameLocks noGrp="1"/>
          </p:cNvGraphicFramePr>
          <p:nvPr/>
        </p:nvGraphicFramePr>
        <p:xfrm>
          <a:off x="110435" y="1005611"/>
          <a:ext cx="8852730" cy="5533303"/>
        </p:xfrm>
        <a:graphic>
          <a:graphicData uri="http://schemas.openxmlformats.org/drawingml/2006/table">
            <a:tbl>
              <a:tblPr firstRow="1" bandRow="1">
                <a:tableStyleId>{93296810-A885-4BE3-A3E7-6D5BEEA58F35}</a:tableStyleId>
              </a:tblPr>
              <a:tblGrid>
                <a:gridCol w="759238"/>
                <a:gridCol w="3667127"/>
                <a:gridCol w="764069"/>
                <a:gridCol w="3662296"/>
              </a:tblGrid>
              <a:tr h="241585">
                <a:tc gridSpan="2">
                  <a:txBody>
                    <a:bodyPr/>
                    <a:lstStyle/>
                    <a:p>
                      <a:pPr algn="ctr"/>
                      <a:r>
                        <a:rPr kumimoji="1" lang="ja-JP" altLang="en-US" sz="1200" dirty="0">
                          <a:latin typeface="Meiryo UI"/>
                          <a:ea typeface="Meiryo UI"/>
                        </a:rPr>
                        <a:t>国</a:t>
                      </a:r>
                      <a:endParaRPr sz="1200">
                        <a:latin typeface="Meiryo UI"/>
                        <a:ea typeface="Meiryo UI"/>
                      </a:endParaRPr>
                    </a:p>
                  </a:txBody>
                  <a:tcPr/>
                </a:tc>
                <a:tc hMerge="1">
                  <a:txBody>
                    <a:bodyPr/>
                    <a:lstStyle/>
                    <a:p>
                      <a:pPr algn="ctr"/>
                      <a:endParaRPr kumimoji="1" lang="ja-JP" altLang="en-US" sz="1200" dirty="0">
                        <a:latin typeface="Meiryo UI"/>
                        <a:ea typeface="Meiryo UI"/>
                      </a:endParaRPr>
                    </a:p>
                  </a:txBody>
                  <a:tcPr/>
                </a:tc>
                <a:tc gridSpan="2">
                  <a:txBody>
                    <a:bodyPr/>
                    <a:lstStyle/>
                    <a:p>
                      <a:pPr algn="ctr"/>
                      <a:r>
                        <a:rPr kumimoji="1" lang="ja-JP" altLang="en-US" sz="1200" dirty="0">
                          <a:latin typeface="Meiryo UI"/>
                          <a:ea typeface="Meiryo UI"/>
                        </a:rPr>
                        <a:t>大阪府</a:t>
                      </a:r>
                      <a:endParaRPr sz="1200">
                        <a:latin typeface="Meiryo UI"/>
                        <a:ea typeface="Meiryo UI"/>
                      </a:endParaRPr>
                    </a:p>
                  </a:txBody>
                  <a:tcPr/>
                </a:tc>
                <a:tc hMerge="1">
                  <a:txBody>
                    <a:bodyPr/>
                    <a:lstStyle/>
                    <a:p>
                      <a:pPr algn="ctr"/>
                      <a:endParaRPr kumimoji="1" lang="ja-JP" altLang="en-US" sz="1200" dirty="0">
                        <a:latin typeface="Meiryo UI"/>
                        <a:ea typeface="Meiryo UI"/>
                      </a:endParaRPr>
                    </a:p>
                  </a:txBody>
                  <a:tcPr/>
                </a:tc>
              </a:tr>
              <a:tr h="1202879">
                <a:tc>
                  <a:txBody>
                    <a:bodyPr/>
                    <a:lstStyle/>
                    <a:p>
                      <a:endParaRPr kumimoji="1" lang="ja-JP" altLang="en-US" sz="1200" dirty="0">
                        <a:latin typeface="Meiryo UI"/>
                        <a:ea typeface="Meiryo UI"/>
                      </a:endParaRPr>
                    </a:p>
                    <a:p>
                      <a:endParaRPr kumimoji="1" lang="ja-JP" altLang="en-US" sz="1200" dirty="0">
                        <a:latin typeface="Meiryo UI"/>
                        <a:ea typeface="Meiryo UI"/>
                      </a:endParaRPr>
                    </a:p>
                    <a:p>
                      <a:endParaRPr kumimoji="1" lang="ja-JP" altLang="en-US" sz="1200" dirty="0">
                        <a:latin typeface="Meiryo UI"/>
                        <a:ea typeface="Meiryo UI"/>
                      </a:endParaRPr>
                    </a:p>
                    <a:p>
                      <a:endParaRPr kumimoji="1" lang="ja-JP" altLang="en-US" sz="1200" dirty="0">
                        <a:latin typeface="Meiryo UI"/>
                        <a:ea typeface="Meiryo UI"/>
                      </a:endParaRPr>
                    </a:p>
                    <a:p>
                      <a:endParaRPr kumimoji="1" lang="ja-JP" altLang="en-US" sz="1200" dirty="0">
                        <a:latin typeface="Meiryo UI"/>
                        <a:ea typeface="Meiryo UI"/>
                      </a:endParaRPr>
                    </a:p>
                    <a:p>
                      <a:r>
                        <a:rPr kumimoji="1" lang="ja-JP" altLang="en-US" sz="1200" dirty="0">
                          <a:latin typeface="Meiryo UI"/>
                          <a:ea typeface="Meiryo UI"/>
                        </a:rPr>
                        <a:t>H29. 6</a:t>
                      </a:r>
                      <a:endParaRPr sz="1200">
                        <a:latin typeface="Meiryo UI"/>
                        <a:ea typeface="Meiryo UI"/>
                      </a:endParaRPr>
                    </a:p>
                  </a:txBody>
                  <a:tcPr/>
                </a:tc>
                <a:tc>
                  <a:txBody>
                    <a:bodyPr/>
                    <a:lstStyle/>
                    <a:p>
                      <a:pPr marL="0" indent="0">
                        <a:buNone/>
                      </a:pPr>
                      <a:endParaRPr kumimoji="1" lang="ja-JP" altLang="en-US" sz="1200" dirty="0">
                        <a:latin typeface="Meiryo UI"/>
                        <a:ea typeface="Meiryo UI"/>
                      </a:endParaRPr>
                    </a:p>
                    <a:p>
                      <a:pPr marL="0" indent="0">
                        <a:buNone/>
                      </a:pPr>
                      <a:endParaRPr kumimoji="1" lang="ja-JP" altLang="en-US" sz="1200" dirty="0">
                        <a:latin typeface="Meiryo UI"/>
                        <a:ea typeface="Meiryo UI"/>
                      </a:endParaRPr>
                    </a:p>
                    <a:p>
                      <a:pPr marL="0" indent="0">
                        <a:buNone/>
                      </a:pPr>
                      <a:endParaRPr kumimoji="1" lang="ja-JP" altLang="en-US" sz="1200" dirty="0">
                        <a:latin typeface="Meiryo UI"/>
                        <a:ea typeface="Meiryo UI"/>
                      </a:endParaRPr>
                    </a:p>
                    <a:p>
                      <a:pPr marL="0" indent="0">
                        <a:buNone/>
                      </a:pPr>
                      <a:endParaRPr kumimoji="1" lang="ja-JP" altLang="en-US" sz="1200" dirty="0">
                        <a:latin typeface="Meiryo UI"/>
                        <a:ea typeface="Meiryo UI"/>
                      </a:endParaRPr>
                    </a:p>
                    <a:p>
                      <a:pPr marL="0" indent="0">
                        <a:buNone/>
                      </a:pPr>
                      <a:endParaRPr kumimoji="1" lang="ja-JP" altLang="en-US" sz="1200" dirty="0">
                        <a:latin typeface="Meiryo UI"/>
                        <a:ea typeface="Meiryo UI"/>
                      </a:endParaRPr>
                    </a:p>
                    <a:p>
                      <a:pPr marL="171450" indent="-171450">
                        <a:buFont typeface="Wingdings"/>
                        <a:buChar char="l"/>
                      </a:pPr>
                      <a:r>
                        <a:rPr kumimoji="1" lang="ja-JP" altLang="en-US" sz="1200" dirty="0">
                          <a:latin typeface="Meiryo UI"/>
                          <a:ea typeface="Meiryo UI"/>
                        </a:rPr>
                        <a:t>文科大臣「働き方改革」を中教審に諮問</a:t>
                      </a:r>
                      <a:endParaRPr sz="1200">
                        <a:latin typeface="Meiryo UI"/>
                        <a:ea typeface="Meiryo UI"/>
                      </a:endParaRPr>
                    </a:p>
                  </a:txBody>
                  <a:tcPr/>
                </a:tc>
                <a:tc>
                  <a:txBody>
                    <a:bodyPr/>
                    <a:lstStyle/>
                    <a:p>
                      <a:r>
                        <a:rPr kumimoji="1" lang="ja-JP" altLang="en-US" sz="1200" dirty="0">
                          <a:latin typeface="Meiryo UI"/>
                          <a:ea typeface="Meiryo UI"/>
                        </a:rPr>
                        <a:t>H20. 6</a:t>
                      </a:r>
                      <a:endParaRPr sz="1200">
                        <a:latin typeface="Meiryo UI"/>
                        <a:ea typeface="Meiryo UI"/>
                      </a:endParaRPr>
                    </a:p>
                    <a:p>
                      <a:endParaRPr kumimoji="1" lang="ja-JP" altLang="en-US" sz="1200" dirty="0">
                        <a:latin typeface="Meiryo UI"/>
                        <a:ea typeface="Meiryo UI"/>
                      </a:endParaRPr>
                    </a:p>
                    <a:p>
                      <a:r>
                        <a:rPr kumimoji="1" lang="ja-JP" altLang="en-US" sz="1200" dirty="0">
                          <a:latin typeface="Meiryo UI"/>
                          <a:ea typeface="Meiryo UI"/>
                        </a:rPr>
                        <a:t>H24.10</a:t>
                      </a:r>
                      <a:endParaRPr sz="1200">
                        <a:latin typeface="Meiryo UI"/>
                        <a:ea typeface="Meiryo UI"/>
                      </a:endParaRPr>
                    </a:p>
                    <a:p>
                      <a:r>
                        <a:rPr kumimoji="1" lang="ja-JP" altLang="en-US" sz="1200" dirty="0">
                          <a:latin typeface="Meiryo UI"/>
                          <a:ea typeface="Meiryo UI"/>
                        </a:rPr>
                        <a:t>H25. 3</a:t>
                      </a:r>
                      <a:endParaRPr sz="1200">
                        <a:latin typeface="Meiryo UI"/>
                        <a:ea typeface="Meiryo UI"/>
                      </a:endParaRPr>
                    </a:p>
                    <a:p>
                      <a:r>
                        <a:rPr kumimoji="1" lang="ja-JP" altLang="en-US" sz="1200" dirty="0">
                          <a:latin typeface="Meiryo UI"/>
                          <a:ea typeface="Meiryo UI"/>
                        </a:rPr>
                        <a:t>H29. 2</a:t>
                      </a:r>
                      <a:endParaRPr sz="1200">
                        <a:latin typeface="Meiryo UI"/>
                        <a:ea typeface="Meiryo UI"/>
                      </a:endParaRPr>
                    </a:p>
                    <a:p>
                      <a:endParaRPr kumimoji="1" lang="ja-JP" altLang="en-US" sz="1200" dirty="0">
                        <a:latin typeface="Meiryo UI"/>
                        <a:ea typeface="Meiryo UI"/>
                      </a:endParaRPr>
                    </a:p>
                    <a:p>
                      <a:r>
                        <a:rPr kumimoji="1" lang="ja-JP" altLang="en-US" sz="1200" dirty="0">
                          <a:latin typeface="Meiryo UI"/>
                          <a:ea typeface="Meiryo UI"/>
                        </a:rPr>
                        <a:t>H30. 3</a:t>
                      </a:r>
                      <a:endParaRPr sz="1200">
                        <a:latin typeface="Meiryo UI"/>
                        <a:ea typeface="Meiryo UI"/>
                      </a:endParaRPr>
                    </a:p>
                  </a:txBody>
                  <a:tcPr/>
                </a:tc>
                <a:tc>
                  <a:txBody>
                    <a:bodyPr/>
                    <a:lstStyle/>
                    <a:p>
                      <a:pPr marL="576000" indent="-504000"/>
                      <a:r>
                        <a:rPr kumimoji="1" lang="ja-JP" altLang="en-US" sz="1200" u="none" dirty="0">
                          <a:latin typeface="Meiryo UI"/>
                          <a:ea typeface="Meiryo UI"/>
                        </a:rPr>
                        <a:t>府立）（※）「長時間労働者への医師による面接指導実施要綱」施行</a:t>
                      </a:r>
                      <a:endParaRPr sz="1200">
                        <a:latin typeface="Meiryo UI"/>
                        <a:ea typeface="Meiryo UI"/>
                      </a:endParaRPr>
                    </a:p>
                    <a:p>
                      <a:pPr marL="72000"/>
                      <a:r>
                        <a:rPr kumimoji="1" lang="ja-JP" altLang="en-US" sz="1200" u="none" dirty="0">
                          <a:latin typeface="Meiryo UI"/>
                          <a:ea typeface="Meiryo UI"/>
                        </a:rPr>
                        <a:t>府立）出退勤スリット導入</a:t>
                      </a:r>
                      <a:endParaRPr sz="1200">
                        <a:latin typeface="Meiryo UI"/>
                        <a:ea typeface="Meiryo UI"/>
                      </a:endParaRPr>
                    </a:p>
                    <a:p>
                      <a:pPr marL="171450" indent="-171450">
                        <a:buFont typeface="Wingdings"/>
                        <a:buChar char="l"/>
                      </a:pPr>
                      <a:r>
                        <a:rPr kumimoji="1" lang="ja-JP" altLang="en-US" sz="1200" u="none" dirty="0">
                          <a:latin typeface="Meiryo UI"/>
                          <a:ea typeface="Meiryo UI"/>
                        </a:rPr>
                        <a:t>「教職員の業務負担軽減に関する報告書」取りまとめ</a:t>
                      </a:r>
                      <a:endParaRPr sz="1200">
                        <a:latin typeface="Meiryo UI"/>
                        <a:ea typeface="Meiryo UI"/>
                      </a:endParaRPr>
                    </a:p>
                    <a:p>
                      <a:pPr marL="171450" indent="-171450" algn="l">
                        <a:buFont typeface="Wingdings"/>
                        <a:buChar char="l"/>
                      </a:pPr>
                      <a:r>
                        <a:rPr kumimoji="1" lang="ja-JP" altLang="en-US" sz="1200" u="sng" dirty="0">
                          <a:latin typeface="Meiryo UI"/>
                          <a:ea typeface="Meiryo UI"/>
                        </a:rPr>
                        <a:t>「指導・助言事項」にて「教職員の長時間勤務の縮減」を取組重点に</a:t>
                      </a:r>
                      <a:endParaRPr sz="1200">
                        <a:latin typeface="Meiryo UI"/>
                        <a:ea typeface="Meiryo UI"/>
                      </a:endParaRPr>
                    </a:p>
                    <a:p>
                      <a:pPr marL="72000"/>
                      <a:r>
                        <a:rPr kumimoji="1" lang="ja-JP" altLang="en-US" sz="1200" u="none" dirty="0">
                          <a:latin typeface="Meiryo UI"/>
                          <a:ea typeface="Meiryo UI"/>
                        </a:rPr>
                        <a:t>府立）「働き方改革に係る取組み」取りまとめ</a:t>
                      </a:r>
                      <a:endParaRPr sz="1200">
                        <a:latin typeface="Meiryo UI"/>
                        <a:ea typeface="Meiryo UI"/>
                      </a:endParaRPr>
                    </a:p>
                  </a:txBody>
                  <a:tcPr/>
                </a:tc>
              </a:tr>
              <a:tr h="1042663">
                <a:tc>
                  <a:txBody>
                    <a:bodyPr/>
                    <a:lstStyle/>
                    <a:p>
                      <a:r>
                        <a:rPr kumimoji="1" lang="ja-JP" altLang="en-US" sz="1200" dirty="0">
                          <a:latin typeface="Meiryo UI"/>
                          <a:ea typeface="Meiryo UI"/>
                        </a:rPr>
                        <a:t>H30. 7</a:t>
                      </a:r>
                      <a:endParaRPr sz="1200">
                        <a:latin typeface="Meiryo UI"/>
                        <a:ea typeface="Meiryo UI"/>
                      </a:endParaRPr>
                    </a:p>
                    <a:p>
                      <a:endParaRPr kumimoji="1" lang="ja-JP" altLang="en-US" sz="1200" dirty="0">
                        <a:latin typeface="Meiryo UI"/>
                        <a:ea typeface="Meiryo UI"/>
                      </a:endParaRPr>
                    </a:p>
                    <a:p>
                      <a:r>
                        <a:rPr kumimoji="1" lang="ja-JP" altLang="en-US" sz="1200" dirty="0">
                          <a:latin typeface="Meiryo UI"/>
                          <a:ea typeface="Meiryo UI"/>
                        </a:rPr>
                        <a:t>H31. 1</a:t>
                      </a:r>
                      <a:endParaRPr sz="1200">
                        <a:latin typeface="Meiryo UI"/>
                        <a:ea typeface="Meiryo UI"/>
                      </a:endParaRPr>
                    </a:p>
                    <a:p>
                      <a:endParaRPr kumimoji="1" lang="ja-JP" altLang="en-US" sz="1200" dirty="0">
                        <a:latin typeface="Meiryo UI"/>
                        <a:ea typeface="Meiryo UI"/>
                      </a:endParaRPr>
                    </a:p>
                    <a:p>
                      <a:endParaRPr kumimoji="1" lang="ja-JP" altLang="en-US" sz="1200" dirty="0">
                        <a:latin typeface="Meiryo UI"/>
                        <a:ea typeface="Meiryo UI"/>
                      </a:endParaRPr>
                    </a:p>
                    <a:p>
                      <a:r>
                        <a:rPr kumimoji="1" lang="ja-JP" altLang="en-US" sz="1200" dirty="0">
                          <a:latin typeface="Meiryo UI"/>
                          <a:ea typeface="Meiryo UI"/>
                        </a:rPr>
                        <a:t>H31. 3</a:t>
                      </a:r>
                      <a:endParaRPr sz="1200">
                        <a:latin typeface="Meiryo UI"/>
                        <a:ea typeface="Meiryo UI"/>
                      </a:endParaRPr>
                    </a:p>
                  </a:txBody>
                  <a:tcPr/>
                </a:tc>
                <a:tc>
                  <a:txBody>
                    <a:bodyPr/>
                    <a:lstStyle/>
                    <a:p>
                      <a:pPr marL="171450" indent="-171450">
                        <a:buFont typeface="Wingdings"/>
                        <a:buChar char="l"/>
                      </a:pPr>
                      <a:r>
                        <a:rPr kumimoji="1" lang="ja-JP" altLang="en-US" sz="1200" u="sng" dirty="0">
                          <a:latin typeface="Meiryo UI"/>
                          <a:ea typeface="Meiryo UI"/>
                        </a:rPr>
                        <a:t>「働き方改革関連法」成立:H31.4施行</a:t>
                      </a:r>
                      <a:endParaRPr sz="1200">
                        <a:latin typeface="Meiryo UI"/>
                        <a:ea typeface="Meiryo UI"/>
                      </a:endParaRPr>
                    </a:p>
                    <a:p>
                      <a:pPr marL="0" indent="0">
                        <a:buNone/>
                      </a:pPr>
                      <a:r>
                        <a:rPr kumimoji="1" lang="ja-JP" altLang="en-US" sz="1200" dirty="0">
                          <a:latin typeface="Meiryo UI"/>
                          <a:ea typeface="Meiryo UI"/>
                        </a:rPr>
                        <a:t>　・時間外勤務時間の上限設定　等</a:t>
                      </a:r>
                      <a:endParaRPr sz="1200">
                        <a:latin typeface="Meiryo UI"/>
                        <a:ea typeface="Meiryo UI"/>
                      </a:endParaRPr>
                    </a:p>
                    <a:p>
                      <a:pPr marL="171450" indent="-171450">
                        <a:buFont typeface="Wingdings"/>
                        <a:buChar char="l"/>
                      </a:pPr>
                      <a:r>
                        <a:rPr kumimoji="1" lang="ja-JP" altLang="en-US" sz="1200" u="sng" dirty="0">
                          <a:latin typeface="Meiryo UI"/>
                          <a:ea typeface="Meiryo UI"/>
                        </a:rPr>
                        <a:t>中教審答申</a:t>
                      </a:r>
                      <a:endParaRPr sz="1200">
                        <a:latin typeface="Meiryo UI"/>
                        <a:ea typeface="Meiryo UI"/>
                      </a:endParaRPr>
                    </a:p>
                    <a:p>
                      <a:pPr marL="171450" indent="-171450">
                        <a:buFont typeface="Wingdings"/>
                        <a:buChar char="l"/>
                      </a:pPr>
                      <a:r>
                        <a:rPr kumimoji="1" lang="ja-JP" altLang="en-US" sz="1200" u="sng" dirty="0">
                          <a:latin typeface="Meiryo UI"/>
                          <a:ea typeface="Meiryo UI"/>
                        </a:rPr>
                        <a:t>学校における働き方改革推進本部設置</a:t>
                      </a:r>
                      <a:endParaRPr sz="1200">
                        <a:latin typeface="Meiryo UI"/>
                        <a:ea typeface="Meiryo UI"/>
                      </a:endParaRPr>
                    </a:p>
                    <a:p>
                      <a:pPr marL="171450" indent="-171450">
                        <a:buFont typeface="Wingdings"/>
                        <a:buChar char="l"/>
                      </a:pPr>
                      <a:r>
                        <a:rPr kumimoji="1" lang="ja-JP" altLang="en-US" sz="1200" u="sng" dirty="0">
                          <a:latin typeface="Meiryo UI"/>
                          <a:ea typeface="Meiryo UI"/>
                        </a:rPr>
                        <a:t>勤務時間上限ガイドライン策定</a:t>
                      </a:r>
                      <a:endParaRPr kumimoji="1" lang="ja-JP" altLang="en-US" sz="1200" u="sng" dirty="0">
                        <a:latin typeface="Meiryo UI"/>
                        <a:ea typeface="Meiryo UI"/>
                      </a:endParaRPr>
                    </a:p>
                    <a:p>
                      <a:pPr marL="171450" indent="-171450">
                        <a:buFont typeface="Wingdings"/>
                        <a:buChar char="l"/>
                      </a:pPr>
                      <a:r>
                        <a:rPr kumimoji="1" lang="ja-JP" altLang="en-US" sz="1200" dirty="0">
                          <a:latin typeface="Meiryo UI"/>
                          <a:ea typeface="Meiryo UI"/>
                        </a:rPr>
                        <a:t>働き方改革に関する取組の徹底　通知</a:t>
                      </a:r>
                      <a:endParaRPr sz="1200">
                        <a:latin typeface="Meiryo UI"/>
                        <a:ea typeface="Meiryo UI"/>
                      </a:endParaRPr>
                    </a:p>
                  </a:txBody>
                  <a:tcPr/>
                </a:tc>
                <a:tc>
                  <a:txBody>
                    <a:bodyPr/>
                    <a:lstStyle/>
                    <a:p>
                      <a:r>
                        <a:rPr kumimoji="1" lang="ja-JP" altLang="en-US" sz="1200" dirty="0">
                          <a:latin typeface="Meiryo UI"/>
                          <a:ea typeface="Meiryo UI"/>
                        </a:rPr>
                        <a:t>H30. 2</a:t>
                      </a:r>
                      <a:endParaRPr sz="1200">
                        <a:latin typeface="Meiryo UI"/>
                        <a:ea typeface="Meiryo UI"/>
                      </a:endParaRPr>
                    </a:p>
                    <a:p>
                      <a:endParaRPr kumimoji="1" lang="ja-JP" altLang="en-US" sz="1200" dirty="0">
                        <a:latin typeface="Meiryo UI"/>
                        <a:ea typeface="Meiryo UI"/>
                      </a:endParaRPr>
                    </a:p>
                    <a:p>
                      <a:endParaRPr kumimoji="1" lang="ja-JP" altLang="en-US" sz="1200" dirty="0">
                        <a:latin typeface="Meiryo UI"/>
                        <a:ea typeface="Meiryo UI"/>
                      </a:endParaRPr>
                    </a:p>
                    <a:p>
                      <a:endParaRPr kumimoji="1" lang="ja-JP" altLang="en-US" sz="1200" dirty="0">
                        <a:latin typeface="Meiryo UI"/>
                        <a:ea typeface="Meiryo UI"/>
                      </a:endParaRPr>
                    </a:p>
                    <a:p>
                      <a:r>
                        <a:rPr kumimoji="1" lang="ja-JP" altLang="en-US" sz="1200" dirty="0">
                          <a:latin typeface="Meiryo UI"/>
                          <a:ea typeface="Meiryo UI"/>
                        </a:rPr>
                        <a:t>H31. 3</a:t>
                      </a:r>
                      <a:endParaRPr sz="1200">
                        <a:latin typeface="Meiryo UI"/>
                        <a:ea typeface="Meiryo UI"/>
                      </a:endParaRPr>
                    </a:p>
                  </a:txBody>
                  <a:tcPr/>
                </a:tc>
                <a:tc>
                  <a:txBody>
                    <a:bodyPr/>
                    <a:lstStyle/>
                    <a:p>
                      <a:pPr marL="171450" indent="-171450">
                        <a:buFont typeface="Wingdings"/>
                        <a:buChar char="l"/>
                      </a:pPr>
                      <a:r>
                        <a:rPr kumimoji="1" lang="ja-JP" altLang="en-US" sz="1200" u="sng" dirty="0">
                          <a:latin typeface="Meiryo UI"/>
                          <a:ea typeface="Meiryo UI"/>
                        </a:rPr>
                        <a:t>「指導・助言事項」にて「働き方改革」を取組重点に</a:t>
                      </a:r>
                      <a:endParaRPr kumimoji="1" lang="ja-JP" altLang="en-US" sz="1200" u="none" dirty="0">
                        <a:latin typeface="Meiryo UI"/>
                        <a:ea typeface="Meiryo UI"/>
                      </a:endParaRPr>
                    </a:p>
                    <a:p>
                      <a:pPr marL="0" indent="0" algn="r">
                        <a:buNone/>
                      </a:pPr>
                      <a:r>
                        <a:rPr kumimoji="1" lang="ja-JP" altLang="en-US" sz="1200" u="sng" dirty="0">
                          <a:latin typeface="Meiryo UI"/>
                          <a:ea typeface="Meiryo UI"/>
                        </a:rPr>
                        <a:t>（以降毎年度）</a:t>
                      </a:r>
                      <a:endParaRPr sz="1200">
                        <a:latin typeface="Meiryo UI"/>
                        <a:ea typeface="Meiryo UI"/>
                      </a:endParaRPr>
                    </a:p>
                    <a:p>
                      <a:pPr marL="0" indent="0">
                        <a:buNone/>
                      </a:pPr>
                      <a:endParaRPr kumimoji="1" lang="ja-JP" altLang="en-US" sz="1200" u="none" dirty="0">
                        <a:latin typeface="Meiryo UI"/>
                        <a:ea typeface="Meiryo UI"/>
                      </a:endParaRPr>
                    </a:p>
                    <a:p>
                      <a:pPr marL="72000"/>
                      <a:endParaRPr kumimoji="1" lang="ja-JP" altLang="en-US" sz="1200" u="none" dirty="0">
                        <a:latin typeface="Meiryo UI"/>
                        <a:ea typeface="Meiryo UI"/>
                      </a:endParaRPr>
                    </a:p>
                    <a:p>
                      <a:pPr marL="171450" indent="-171450">
                        <a:buFont typeface="Wingdings"/>
                        <a:buChar char="l"/>
                      </a:pPr>
                      <a:r>
                        <a:rPr kumimoji="1" lang="ja-JP" altLang="en-US" sz="1200" u="sng" dirty="0">
                          <a:latin typeface="Meiryo UI"/>
                          <a:ea typeface="Meiryo UI"/>
                        </a:rPr>
                        <a:t>「職員の勤務時間、休日、休暇等規則」改正:H31.4施行</a:t>
                      </a:r>
                      <a:endParaRPr kumimoji="1" lang="ja-JP" altLang="en-US" sz="1200" u="none" dirty="0">
                        <a:latin typeface="Meiryo UI"/>
                        <a:ea typeface="Meiryo UI"/>
                      </a:endParaRPr>
                    </a:p>
                  </a:txBody>
                  <a:tcPr/>
                </a:tc>
              </a:tr>
              <a:tr h="1042663">
                <a:tc>
                  <a:txBody>
                    <a:bodyPr/>
                    <a:lstStyle/>
                    <a:p>
                      <a:r>
                        <a:rPr kumimoji="1" lang="ja-JP" altLang="en-US" sz="1200" dirty="0">
                          <a:latin typeface="Meiryo UI"/>
                          <a:ea typeface="Meiryo UI"/>
                        </a:rPr>
                        <a:t>R 1.12</a:t>
                      </a:r>
                      <a:endParaRPr sz="1200">
                        <a:latin typeface="Meiryo UI"/>
                        <a:ea typeface="Meiryo UI"/>
                      </a:endParaRPr>
                    </a:p>
                    <a:p>
                      <a:endParaRPr kumimoji="1" lang="ja-JP" altLang="en-US" sz="1200" dirty="0">
                        <a:latin typeface="Meiryo UI"/>
                        <a:ea typeface="Meiryo UI"/>
                      </a:endParaRPr>
                    </a:p>
                    <a:p>
                      <a:endParaRPr kumimoji="1" lang="ja-JP" altLang="en-US" sz="1200" dirty="0">
                        <a:latin typeface="Meiryo UI"/>
                        <a:ea typeface="Meiryo UI"/>
                      </a:endParaRPr>
                    </a:p>
                    <a:p>
                      <a:r>
                        <a:rPr kumimoji="1" lang="ja-JP" altLang="en-US" sz="1200" dirty="0">
                          <a:latin typeface="Meiryo UI"/>
                          <a:ea typeface="Meiryo UI"/>
                        </a:rPr>
                        <a:t>R 2. 1</a:t>
                      </a:r>
                      <a:endParaRPr sz="1200">
                        <a:latin typeface="Meiryo UI"/>
                        <a:ea typeface="Meiryo UI"/>
                      </a:endParaRPr>
                    </a:p>
                  </a:txBody>
                  <a:tcPr/>
                </a:tc>
                <a:tc>
                  <a:txBody>
                    <a:bodyPr/>
                    <a:lstStyle/>
                    <a:p>
                      <a:pPr marL="171450" indent="-171450">
                        <a:buFont typeface="Wingdings"/>
                        <a:buChar char="l"/>
                      </a:pPr>
                      <a:r>
                        <a:rPr kumimoji="1" lang="ja-JP" altLang="en-US" sz="1200" u="sng" dirty="0">
                          <a:latin typeface="Meiryo UI"/>
                          <a:ea typeface="Meiryo UI"/>
                        </a:rPr>
                        <a:t>「給特法」改正:R3.4施行</a:t>
                      </a:r>
                      <a:endParaRPr sz="1200">
                        <a:latin typeface="Meiryo UI"/>
                        <a:ea typeface="Meiryo UI"/>
                      </a:endParaRPr>
                    </a:p>
                    <a:p>
                      <a:pPr marL="288000" indent="-288000"/>
                      <a:r>
                        <a:rPr kumimoji="1" lang="ja-JP" altLang="en-US" sz="1200" dirty="0">
                          <a:latin typeface="Meiryo UI"/>
                          <a:ea typeface="Meiryo UI"/>
                        </a:rPr>
                        <a:t>　</a:t>
                      </a:r>
                      <a:r>
                        <a:rPr kumimoji="1" lang="ja-JP" altLang="en-US" sz="1200" u="sng" dirty="0">
                          <a:latin typeface="Meiryo UI"/>
                          <a:ea typeface="Meiryo UI"/>
                        </a:rPr>
                        <a:t>・上限ガイドラインの「指針」への格上げ</a:t>
                      </a:r>
                      <a:r>
                        <a:rPr kumimoji="1" lang="ja-JP" altLang="en-US" sz="1200" u="none" dirty="0">
                          <a:latin typeface="Meiryo UI"/>
                          <a:ea typeface="Meiryo UI"/>
                        </a:rPr>
                        <a:t>　等</a:t>
                      </a:r>
                      <a:endParaRPr sz="1200">
                        <a:latin typeface="Meiryo UI"/>
                        <a:ea typeface="Meiryo UI"/>
                      </a:endParaRPr>
                    </a:p>
                    <a:p>
                      <a:pPr marL="171450" indent="-171450">
                        <a:buFont typeface="Wingdings"/>
                        <a:buChar char="l"/>
                      </a:pPr>
                      <a:r>
                        <a:rPr kumimoji="1" lang="ja-JP" altLang="en-US" sz="1200" u="sng" dirty="0">
                          <a:latin typeface="Meiryo UI"/>
                          <a:ea typeface="Meiryo UI"/>
                        </a:rPr>
                        <a:t>「教育職員の業務量の適切な管理その他教育職員の服務を監督する教育委員会が教職員の健康及び福祉の確保を図るために講ずべき措置指針」告示</a:t>
                      </a:r>
                      <a:endParaRPr sz="1200">
                        <a:latin typeface="Meiryo UI"/>
                        <a:ea typeface="Meiryo UI"/>
                      </a:endParaRPr>
                    </a:p>
                  </a:txBody>
                  <a:tcPr/>
                </a:tc>
                <a:tc>
                  <a:txBody>
                    <a:bodyPr/>
                    <a:lstStyle/>
                    <a:p>
                      <a:endParaRPr kumimoji="1" lang="ja-JP" altLang="en-US" sz="1200" dirty="0">
                        <a:latin typeface="Meiryo UI"/>
                        <a:ea typeface="Meiryo UI"/>
                      </a:endParaRPr>
                    </a:p>
                    <a:p>
                      <a:endParaRPr kumimoji="1" lang="ja-JP" altLang="en-US" sz="1200" dirty="0">
                        <a:latin typeface="Meiryo UI"/>
                        <a:ea typeface="Meiryo UI"/>
                      </a:endParaRPr>
                    </a:p>
                    <a:p>
                      <a:endParaRPr kumimoji="1" lang="ja-JP" altLang="en-US" sz="1200" dirty="0">
                        <a:latin typeface="Meiryo UI"/>
                        <a:ea typeface="Meiryo UI"/>
                      </a:endParaRPr>
                    </a:p>
                    <a:p>
                      <a:r>
                        <a:rPr kumimoji="1" lang="ja-JP" altLang="en-US" sz="1200" dirty="0">
                          <a:latin typeface="Meiryo UI"/>
                          <a:ea typeface="Meiryo UI"/>
                        </a:rPr>
                        <a:t>R 2. 3</a:t>
                      </a:r>
                      <a:endParaRPr sz="1200">
                        <a:latin typeface="Meiryo UI"/>
                        <a:ea typeface="Meiryo UI"/>
                      </a:endParaRPr>
                    </a:p>
                  </a:txBody>
                  <a:tcPr/>
                </a:tc>
                <a:tc>
                  <a:txBody>
                    <a:bodyPr/>
                    <a:lstStyle/>
                    <a:p>
                      <a:endParaRPr kumimoji="1" lang="ja-JP" altLang="en-US" sz="1200" u="none" dirty="0">
                        <a:latin typeface="Meiryo UI"/>
                        <a:ea typeface="Meiryo UI"/>
                      </a:endParaRPr>
                    </a:p>
                    <a:p>
                      <a:endParaRPr kumimoji="1" lang="ja-JP" altLang="en-US" sz="1200" u="none" dirty="0">
                        <a:latin typeface="Meiryo UI"/>
                        <a:ea typeface="Meiryo UI"/>
                      </a:endParaRPr>
                    </a:p>
                    <a:p>
                      <a:endParaRPr kumimoji="1" lang="ja-JP" altLang="en-US" sz="1200" u="none" dirty="0">
                        <a:latin typeface="Meiryo UI"/>
                        <a:ea typeface="Meiryo UI"/>
                      </a:endParaRPr>
                    </a:p>
                    <a:p>
                      <a:pPr marL="576000" indent="-504000"/>
                      <a:r>
                        <a:rPr kumimoji="1" lang="ja-JP" altLang="en-US" sz="1200" u="none" dirty="0">
                          <a:latin typeface="Meiryo UI"/>
                          <a:ea typeface="Meiryo UI"/>
                        </a:rPr>
                        <a:t>府立）「教育職員の業務量の適切な管理等規則」制定:R2.4施行</a:t>
                      </a:r>
                      <a:endParaRPr sz="1200">
                        <a:latin typeface="Meiryo UI"/>
                        <a:ea typeface="Meiryo UI"/>
                      </a:endParaRPr>
                    </a:p>
                  </a:txBody>
                  <a:tcPr/>
                </a:tc>
              </a:tr>
              <a:tr h="562016">
                <a:tc>
                  <a:txBody>
                    <a:bodyPr/>
                    <a:lstStyle/>
                    <a:p>
                      <a:r>
                        <a:rPr kumimoji="1" lang="ja-JP" altLang="en-US" sz="1200" dirty="0">
                          <a:latin typeface="Meiryo UI"/>
                          <a:ea typeface="Meiryo UI"/>
                        </a:rPr>
                        <a:t>R 2. 7</a:t>
                      </a:r>
                      <a:endParaRPr sz="1200">
                        <a:latin typeface="Meiryo UI"/>
                        <a:ea typeface="Meiryo UI"/>
                      </a:endParaRPr>
                    </a:p>
                    <a:p>
                      <a:endParaRPr kumimoji="1" lang="ja-JP" altLang="en-US" sz="1200" dirty="0">
                        <a:latin typeface="Meiryo UI"/>
                        <a:ea typeface="Meiryo UI"/>
                      </a:endParaRPr>
                    </a:p>
                    <a:p>
                      <a:r>
                        <a:rPr kumimoji="1" lang="ja-JP" altLang="en-US" sz="1200" dirty="0">
                          <a:latin typeface="Meiryo UI"/>
                          <a:ea typeface="Meiryo UI"/>
                        </a:rPr>
                        <a:t>R 2.12</a:t>
                      </a:r>
                      <a:endParaRPr sz="1200">
                        <a:latin typeface="Meiryo UI"/>
                        <a:ea typeface="Meiryo UI"/>
                      </a:endParaRPr>
                    </a:p>
                  </a:txBody>
                  <a:tcPr/>
                </a:tc>
                <a:tc>
                  <a:txBody>
                    <a:bodyPr/>
                    <a:lstStyle/>
                    <a:p>
                      <a:pPr marL="171450" indent="-171450">
                        <a:buFont typeface="Wingdings"/>
                        <a:buChar char="l"/>
                      </a:pPr>
                      <a:r>
                        <a:rPr kumimoji="1" lang="ja-JP" altLang="en-US" sz="1200" dirty="0">
                          <a:latin typeface="Meiryo UI"/>
                          <a:ea typeface="Meiryo UI"/>
                        </a:rPr>
                        <a:t>教師及び事務職員の標準的職務の明確化に係る学校管理規則の参考例等　通知</a:t>
                      </a:r>
                      <a:endParaRPr sz="1200">
                        <a:latin typeface="Meiryo UI"/>
                        <a:ea typeface="Meiryo UI"/>
                      </a:endParaRPr>
                    </a:p>
                    <a:p>
                      <a:pPr marL="171450" indent="-171450">
                        <a:buFont typeface="Wingdings"/>
                        <a:buChar char="l"/>
                      </a:pPr>
                      <a:r>
                        <a:rPr kumimoji="1" lang="ja-JP" altLang="en-US" sz="1200" dirty="0">
                          <a:latin typeface="Meiryo UI"/>
                          <a:ea typeface="Meiryo UI"/>
                        </a:rPr>
                        <a:t>働き方改革取組状況調査結果　公表</a:t>
                      </a:r>
                      <a:endParaRPr sz="1200">
                        <a:latin typeface="Meiryo UI"/>
                        <a:ea typeface="Meiryo UI"/>
                      </a:endParaRPr>
                    </a:p>
                  </a:txBody>
                  <a:tcPr/>
                </a:tc>
                <a:tc>
                  <a:txBody>
                    <a:bodyPr/>
                    <a:lstStyle/>
                    <a:p>
                      <a:endParaRPr kumimoji="1" lang="ja-JP" altLang="en-US" sz="1200" dirty="0">
                        <a:latin typeface="Meiryo UI"/>
                        <a:ea typeface="Meiryo UI"/>
                      </a:endParaRPr>
                    </a:p>
                  </a:txBody>
                  <a:tcPr/>
                </a:tc>
                <a:tc>
                  <a:txBody>
                    <a:bodyPr/>
                    <a:lstStyle/>
                    <a:p>
                      <a:endParaRPr kumimoji="1" lang="ja-JP" altLang="en-US" sz="1200" u="none" dirty="0">
                        <a:latin typeface="Meiryo UI"/>
                        <a:ea typeface="Meiryo UI"/>
                      </a:endParaRPr>
                    </a:p>
                  </a:txBody>
                  <a:tcPr/>
                </a:tc>
              </a:tr>
              <a:tr h="241585">
                <a:tc>
                  <a:txBody>
                    <a:bodyPr/>
                    <a:lstStyle/>
                    <a:p>
                      <a:r>
                        <a:rPr kumimoji="1" lang="ja-JP" altLang="en-US" sz="1200" dirty="0">
                          <a:latin typeface="Meiryo UI"/>
                          <a:ea typeface="Meiryo UI"/>
                        </a:rPr>
                        <a:t>R 3. 4</a:t>
                      </a:r>
                      <a:endParaRPr sz="1200">
                        <a:latin typeface="Meiryo UI"/>
                        <a:ea typeface="Meiryo UI"/>
                      </a:endParaRPr>
                    </a:p>
                  </a:txBody>
                  <a:tcPr/>
                </a:tc>
                <a:tc>
                  <a:txBody>
                    <a:bodyPr/>
                    <a:lstStyle/>
                    <a:p>
                      <a:pPr marL="171450" indent="-171450">
                        <a:buFont typeface="Wingdings"/>
                        <a:buChar char="l"/>
                      </a:pPr>
                      <a:r>
                        <a:rPr kumimoji="1" lang="ja-JP" altLang="en-US" sz="1200" dirty="0">
                          <a:latin typeface="Meiryo UI"/>
                          <a:ea typeface="Meiryo UI"/>
                        </a:rPr>
                        <a:t>教職員定数の改善（R7までに段階的に引き下げ）</a:t>
                      </a:r>
                      <a:endParaRPr sz="1200">
                        <a:latin typeface="Meiryo UI"/>
                        <a:ea typeface="Meiryo UI"/>
                      </a:endParaRPr>
                    </a:p>
                  </a:txBody>
                  <a:tcPr/>
                </a:tc>
                <a:tc>
                  <a:txBody>
                    <a:bodyPr/>
                    <a:lstStyle/>
                    <a:p>
                      <a:endParaRPr kumimoji="1" lang="ja-JP" altLang="en-US" sz="1200" dirty="0">
                        <a:latin typeface="Meiryo UI"/>
                        <a:ea typeface="Meiryo UI"/>
                      </a:endParaRPr>
                    </a:p>
                  </a:txBody>
                  <a:tcPr/>
                </a:tc>
                <a:tc>
                  <a:txBody>
                    <a:bodyPr/>
                    <a:lstStyle/>
                    <a:p>
                      <a:endParaRPr kumimoji="1" lang="ja-JP" altLang="en-US" sz="1200" dirty="0">
                        <a:latin typeface="Meiryo UI"/>
                        <a:ea typeface="Meiryo UI"/>
                      </a:endParaRPr>
                    </a:p>
                  </a:txBody>
                  <a:tcPr/>
                </a:tc>
              </a:tr>
              <a:tr h="401800">
                <a:tc>
                  <a:txBody>
                    <a:bodyPr/>
                    <a:lstStyle/>
                    <a:p>
                      <a:r>
                        <a:rPr kumimoji="1" lang="ja-JP" altLang="en-US" sz="1200" dirty="0">
                          <a:latin typeface="Meiryo UI"/>
                          <a:ea typeface="Meiryo UI"/>
                        </a:rPr>
                        <a:t>R 4. 4</a:t>
                      </a:r>
                      <a:endParaRPr kumimoji="1" lang="ja-JP" altLang="en-US" sz="1200" dirty="0">
                        <a:latin typeface="Meiryo UI"/>
                        <a:ea typeface="Meiryo UI"/>
                      </a:endParaRPr>
                    </a:p>
                    <a:p>
                      <a:r>
                        <a:rPr kumimoji="1" lang="ja-JP" altLang="en-US" sz="1200" dirty="0">
                          <a:latin typeface="Meiryo UI"/>
                          <a:ea typeface="Meiryo UI"/>
                        </a:rPr>
                        <a:t>R</a:t>
                      </a:r>
                      <a:r>
                        <a:rPr kumimoji="1" lang="ja-JP" altLang="en-US" sz="1200" dirty="0">
                          <a:latin typeface="Meiryo UI"/>
                          <a:ea typeface="Meiryo UI"/>
                        </a:rPr>
                        <a:t> </a:t>
                      </a:r>
                      <a:r>
                        <a:rPr kumimoji="1" lang="ja-JP" altLang="en-US" sz="1200" dirty="0">
                          <a:latin typeface="Meiryo UI"/>
                          <a:ea typeface="Meiryo UI"/>
                        </a:rPr>
                        <a:t>4</a:t>
                      </a:r>
                      <a:r>
                        <a:rPr kumimoji="1" lang="ja-JP" altLang="en-US" sz="1200" dirty="0">
                          <a:latin typeface="Meiryo UI"/>
                          <a:ea typeface="Meiryo UI"/>
                        </a:rPr>
                        <a:t>.</a:t>
                      </a:r>
                      <a:r>
                        <a:rPr kumimoji="1" lang="ja-JP" altLang="en-US" sz="1200" dirty="0">
                          <a:latin typeface="Meiryo UI"/>
                          <a:ea typeface="Meiryo UI"/>
                        </a:rPr>
                        <a:t> </a:t>
                      </a:r>
                      <a:r>
                        <a:rPr kumimoji="1" lang="ja-JP" altLang="en-US" sz="1200" dirty="0">
                          <a:latin typeface="Meiryo UI"/>
                          <a:ea typeface="Meiryo UI"/>
                        </a:rPr>
                        <a:t>7</a:t>
                      </a:r>
                      <a:endParaRPr kumimoji="1" lang="ja-JP" altLang="en-US" sz="1200" dirty="0">
                        <a:latin typeface="Meiryo UI"/>
                        <a:ea typeface="Meiryo UI"/>
                      </a:endParaRPr>
                    </a:p>
                  </a:txBody>
                  <a:tcPr/>
                </a:tc>
                <a:tc>
                  <a:txBody>
                    <a:bodyPr/>
                    <a:lstStyle/>
                    <a:p>
                      <a:pPr marL="171450" indent="-171450">
                        <a:buFont typeface="Wingdings"/>
                        <a:buChar char="l"/>
                      </a:pPr>
                      <a:r>
                        <a:rPr kumimoji="1" lang="ja-JP" altLang="en-US" sz="1200" dirty="0">
                          <a:latin typeface="Meiryo UI"/>
                          <a:ea typeface="Meiryo UI"/>
                        </a:rPr>
                        <a:t>小学校高学年教科担任制の推進</a:t>
                      </a:r>
                      <a:endParaRPr kumimoji="1" lang="ja-JP" altLang="en-US" sz="1200" dirty="0">
                        <a:latin typeface="Meiryo UI"/>
                        <a:ea typeface="Meiryo UI"/>
                      </a:endParaRPr>
                    </a:p>
                    <a:p>
                      <a:pPr marL="171450" indent="-171450">
                        <a:buFont typeface="Wingdings"/>
                        <a:buChar char="l"/>
                      </a:pPr>
                      <a:r>
                        <a:rPr kumimoji="1" lang="ja-JP" altLang="en-US" sz="1200" dirty="0">
                          <a:latin typeface="Meiryo UI"/>
                          <a:ea typeface="Meiryo UI"/>
                        </a:rPr>
                        <a:t>教員免許更新制度の廃止</a:t>
                      </a:r>
                      <a:endParaRPr sz="1200">
                        <a:latin typeface="Meiryo UI"/>
                        <a:ea typeface="Meiryo UI"/>
                      </a:endParaRPr>
                    </a:p>
                  </a:txBody>
                  <a:tcPr/>
                </a:tc>
                <a:tc>
                  <a:txBody>
                    <a:bodyPr/>
                    <a:lstStyle/>
                    <a:p>
                      <a:endParaRPr kumimoji="1" lang="ja-JP" altLang="en-US" sz="1200" dirty="0">
                        <a:latin typeface="Meiryo UI"/>
                        <a:ea typeface="Meiryo UI"/>
                      </a:endParaRPr>
                    </a:p>
                  </a:txBody>
                  <a:tcPr/>
                </a:tc>
                <a:tc>
                  <a:txBody>
                    <a:bodyPr/>
                    <a:lstStyle/>
                    <a:p>
                      <a:endParaRPr kumimoji="1" lang="ja-JP" altLang="en-US" sz="1200" dirty="0">
                        <a:latin typeface="Meiryo UI"/>
                        <a:ea typeface="Meiryo UI"/>
                      </a:endParaRPr>
                    </a:p>
                  </a:txBody>
                  <a:tcPr/>
                </a:tc>
              </a:tr>
              <a:tr h="241585">
                <a:tc>
                  <a:txBody>
                    <a:bodyPr/>
                    <a:lstStyle/>
                    <a:p>
                      <a:r>
                        <a:rPr kumimoji="1" lang="ja-JP" altLang="en-US" sz="1200" dirty="0">
                          <a:latin typeface="Meiryo UI"/>
                          <a:ea typeface="Meiryo UI"/>
                        </a:rPr>
                        <a:t>R 5</a:t>
                      </a:r>
                      <a:r>
                        <a:rPr kumimoji="1" lang="ja-JP" altLang="en-US" sz="1200" dirty="0">
                          <a:latin typeface="Meiryo UI"/>
                          <a:ea typeface="Meiryo UI"/>
                        </a:rPr>
                        <a:t>以降</a:t>
                      </a:r>
                      <a:endParaRPr kumimoji="1" lang="ja-JP" altLang="en-US" sz="1200" dirty="0">
                        <a:latin typeface="Meiryo UI"/>
                        <a:ea typeface="Meiryo UI"/>
                      </a:endParaRPr>
                    </a:p>
                  </a:txBody>
                  <a:tcPr/>
                </a:tc>
                <a:tc>
                  <a:txBody>
                    <a:bodyPr/>
                    <a:lstStyle/>
                    <a:p>
                      <a:pPr marL="171450" indent="-171450">
                        <a:buFont typeface="Wingdings"/>
                        <a:buChar char="l"/>
                      </a:pPr>
                      <a:r>
                        <a:rPr kumimoji="1" lang="ja-JP" altLang="en-US" sz="1200" dirty="0">
                          <a:latin typeface="Meiryo UI"/>
                          <a:ea typeface="Meiryo UI"/>
                        </a:rPr>
                        <a:t>部活動見直し（休日の段階的地域移行）</a:t>
                      </a:r>
                      <a:endParaRPr sz="1200">
                        <a:latin typeface="Meiryo UI"/>
                        <a:ea typeface="Meiryo UI"/>
                      </a:endParaRPr>
                    </a:p>
                  </a:txBody>
                  <a:tcPr/>
                </a:tc>
                <a:tc>
                  <a:txBody>
                    <a:bodyPr/>
                    <a:lstStyle/>
                    <a:p>
                      <a:endParaRPr kumimoji="1" lang="ja-JP" altLang="en-US" sz="1200" dirty="0">
                        <a:latin typeface="Meiryo UI"/>
                        <a:ea typeface="Meiryo UI"/>
                      </a:endParaRPr>
                    </a:p>
                  </a:txBody>
                  <a:tcPr/>
                </a:tc>
                <a:tc>
                  <a:txBody>
                    <a:bodyPr/>
                    <a:lstStyle/>
                    <a:p>
                      <a:endParaRPr kumimoji="1" lang="ja-JP" altLang="en-US" sz="1200" dirty="0">
                        <a:latin typeface="Meiryo UI"/>
                        <a:ea typeface="Meiryo UI"/>
                      </a:endParaRPr>
                    </a:p>
                  </a:txBody>
                  <a:tcPr/>
                </a:tc>
              </a:tr>
            </a:tbl>
          </a:graphicData>
        </a:graphic>
      </p:graphicFrame>
      <p:sp>
        <p:nvSpPr>
          <p:cNvPr id="1168" name="Slide Number Placeholder 5"/>
          <p:cNvSpPr>
            <a:spLocks noGrp="1"/>
          </p:cNvSpPr>
          <p:nvPr>
            <p:ph type="sldNum" sz="quarter" idx="12"/>
          </p:nvPr>
        </p:nvSpPr>
        <p:spPr>
          <a:xfrm>
            <a:off x="6905724" y="6356351"/>
            <a:ext cx="2057400" cy="365125"/>
          </a:xfrm>
        </p:spPr>
        <p:txBody>
          <a:bodyPr/>
          <a:lstStyle/>
          <a:p>
            <a:r>
              <a:rPr kumimoji="1" lang="ja-JP" altLang="en-US"/>
              <a:t>6</a:t>
            </a:r>
            <a:endParaRPr kumimoji="1" lang="ja-JP" altLang="en-US"/>
          </a:p>
        </p:txBody>
      </p:sp>
      <p:sp>
        <p:nvSpPr>
          <p:cNvPr id="1169" name="テキスト 243"/>
          <p:cNvSpPr txBox="1"/>
          <p:nvPr/>
        </p:nvSpPr>
        <p:spPr>
          <a:xfrm>
            <a:off x="0" y="6591118"/>
            <a:ext cx="8059753" cy="260717"/>
          </a:xfrm>
          <a:prstGeom prst="rect">
            <a:avLst/>
          </a:prstGeom>
        </p:spPr>
        <p:txBody>
          <a:bodyPr>
            <a:spAutoFit/>
          </a:bodyPr>
          <a:lstStyle/>
          <a:p>
            <a:pPr>
              <a:defRPr lang="ja-JP" altLang="en-US"/>
            </a:pPr>
            <a:r>
              <a:rPr lang="ja-JP" altLang="en-US" sz="1100">
                <a:latin typeface="Meiryo UI"/>
                <a:ea typeface="Meiryo UI"/>
              </a:rPr>
              <a:t>（※）府立）は、府立学校を対象とした制度（府内市町村立学校に対しては参考送付）</a:t>
            </a:r>
            <a:endParaRPr lang="ja-JP" altLang="en-US" sz="11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aphicFrame>
        <p:nvGraphicFramePr>
          <p:cNvPr id="1175" name="四角形 138"/>
          <p:cNvGraphicFramePr>
            <a:graphicFrameLocks noGrp="1"/>
          </p:cNvGraphicFramePr>
          <p:nvPr/>
        </p:nvGraphicFramePr>
        <p:xfrm>
          <a:off x="110435" y="124239"/>
          <a:ext cx="8852732" cy="458640"/>
        </p:xfrm>
        <a:graphic>
          <a:graphicData uri="http://schemas.openxmlformats.org/drawingml/2006/table">
            <a:tbl>
              <a:tblPr firstRow="1" bandRow="1">
                <a:effectLst>
                  <a:outerShdw blurRad="76200" dist="12700" dir="2700000" sy="-23000" kx="-800400" algn="bl" rotWithShape="0">
                    <a:prstClr val="black">
                      <a:alpha val="20000"/>
                    </a:prstClr>
                  </a:outerShdw>
                </a:effectLst>
                <a:tableStyleId>{5C22544A-7EE6-4342-B048-85BDC9FD1C3A}</a:tableStyleId>
              </a:tblPr>
              <a:tblGrid>
                <a:gridCol w="8852732"/>
              </a:tblGrid>
              <a:tr h="441739">
                <a:tc>
                  <a:txBody>
                    <a:bodyPr/>
                    <a:lstStyle/>
                    <a:p>
                      <a:r>
                        <a:rPr kumimoji="1" lang="ja-JP" altLang="en-US" sz="2400" dirty="0">
                          <a:solidFill>
                            <a:schemeClr val="tx1"/>
                          </a:solidFill>
                          <a:latin typeface="Meiryo UI"/>
                          <a:ea typeface="Meiryo UI"/>
                        </a:rPr>
                        <a:t>Ⅲ．</a:t>
                      </a:r>
                      <a:r>
                        <a:rPr lang="ja-JP" altLang="en-US" sz="2400">
                          <a:solidFill>
                            <a:schemeClr val="tx1"/>
                          </a:solidFill>
                          <a:latin typeface="Meiryo UI"/>
                          <a:ea typeface="Meiryo UI"/>
                          <a:cs typeface="Verdana"/>
                        </a:rPr>
                        <a:t>国や大阪府の動き</a:t>
                      </a:r>
                      <a:endParaRPr kumimoji="1" lang="ja-JP" altLang="en-US" sz="2400" dirty="0">
                        <a:solidFill>
                          <a:schemeClr val="tx1"/>
                        </a:solidFill>
                        <a:latin typeface="Meiryo UI"/>
                        <a:ea typeface="Meiryo UI"/>
                      </a:endParaRPr>
                    </a:p>
                  </a:txBody>
                  <a:tcPr anchor="ctr">
                    <a:lnB w="57150" cap="flat" cmpd="sng" algn="ctr">
                      <a:solidFill>
                        <a:srgbClr val="0070C0"/>
                      </a:solidFill>
                      <a:prstDash val="solid"/>
                      <a:round/>
                      <a:headEnd type="none" w="med" len="med"/>
                      <a:tailEnd type="none" w="med" len="med"/>
                    </a:lnB>
                    <a:noFill/>
                  </a:tcPr>
                </a:tc>
              </a:tr>
            </a:tbl>
          </a:graphicData>
        </a:graphic>
      </p:graphicFrame>
      <p:sp>
        <p:nvSpPr>
          <p:cNvPr id="1176" name="テキスト 120"/>
          <p:cNvSpPr txBox="1"/>
          <p:nvPr/>
        </p:nvSpPr>
        <p:spPr>
          <a:xfrm>
            <a:off x="110435" y="2078852"/>
            <a:ext cx="8856878" cy="4061758"/>
          </a:xfrm>
          <a:prstGeom prst="rect">
            <a:avLst/>
          </a:prstGeom>
        </p:spPr>
        <p:txBody>
          <a:bodyPr wrap="square">
            <a:spAutoFit/>
          </a:bodyPr>
          <a:lstStyle/>
          <a:p>
            <a:pPr marL="648000" indent="-285750">
              <a:buFont typeface="Wingdings"/>
              <a:buChar char="Ø"/>
              <a:tabLst>
                <a:tab pos="1728000" algn="l"/>
              </a:tabLst>
              <a:defRPr lang="ja-JP" altLang="en-US"/>
            </a:pPr>
            <a:r>
              <a:rPr lang="ja-JP" altLang="en-US" sz="1600">
                <a:latin typeface="Meiryo UI"/>
                <a:ea typeface="Meiryo UI"/>
              </a:rPr>
              <a:t>勤務時間管理の徹底等</a:t>
            </a:r>
            <a:endParaRPr lang="ja-JP" altLang="en-US" sz="1600" u="sng">
              <a:latin typeface="Meiryo UI"/>
              <a:ea typeface="Meiryo UI"/>
            </a:endParaRPr>
          </a:p>
          <a:p>
            <a:pPr marL="936000" indent="-285750">
              <a:buFont typeface="Wingdings"/>
              <a:buChar char="l"/>
              <a:tabLst>
                <a:tab pos="1728000" algn="l"/>
              </a:tabLst>
              <a:defRPr lang="ja-JP" altLang="en-US"/>
            </a:pPr>
            <a:r>
              <a:rPr lang="ja-JP" altLang="en-US" sz="1400">
                <a:latin typeface="Meiryo UI"/>
                <a:ea typeface="Meiryo UI"/>
              </a:rPr>
              <a:t>客観的な在校等時間の把握の実施</a:t>
            </a:r>
          </a:p>
          <a:p>
            <a:pPr marL="648000" indent="-285750">
              <a:buFont typeface="Wingdings"/>
              <a:buChar char="Ø"/>
              <a:tabLst>
                <a:tab pos="1728000" algn="l"/>
              </a:tabLst>
              <a:defRPr lang="ja-JP" altLang="en-US"/>
            </a:pPr>
            <a:endParaRPr lang="ja-JP" altLang="en-US" sz="800">
              <a:latin typeface="Meiryo UI"/>
              <a:ea typeface="Meiryo UI"/>
            </a:endParaRPr>
          </a:p>
          <a:p>
            <a:pPr marL="648000" indent="-285750">
              <a:buFont typeface="Wingdings"/>
              <a:buChar char="Ø"/>
              <a:tabLst>
                <a:tab pos="1728000" algn="l"/>
              </a:tabLst>
              <a:defRPr lang="ja-JP" altLang="en-US"/>
            </a:pPr>
            <a:r>
              <a:rPr lang="ja-JP" altLang="en-US" sz="1600">
                <a:latin typeface="Meiryo UI"/>
                <a:ea typeface="Meiryo UI"/>
              </a:rPr>
              <a:t>働き方改革に係る取組状況の公表等について</a:t>
            </a:r>
          </a:p>
          <a:p>
            <a:pPr marL="936000" indent="-285750">
              <a:buFont typeface="Wingdings"/>
              <a:buChar char="l"/>
              <a:tabLst>
                <a:tab pos="1728000" algn="l"/>
              </a:tabLst>
              <a:defRPr lang="ja-JP" altLang="en-US"/>
            </a:pPr>
            <a:r>
              <a:rPr lang="ja-JP" altLang="en-US" sz="1400">
                <a:latin typeface="Meiryo UI"/>
                <a:ea typeface="Meiryo UI"/>
              </a:rPr>
              <a:t>働き方改革に係る取組（目標に対する結果等）や在校等時間の状況の公表に努める</a:t>
            </a:r>
          </a:p>
          <a:p>
            <a:pPr marL="650250" indent="0">
              <a:buNone/>
              <a:tabLst>
                <a:tab pos="1728000" algn="l"/>
              </a:tabLst>
              <a:defRPr lang="ja-JP" altLang="en-US"/>
            </a:pPr>
            <a:endParaRPr lang="ja-JP" altLang="en-US" sz="800">
              <a:latin typeface="Meiryo UI"/>
              <a:ea typeface="Meiryo UI"/>
            </a:endParaRPr>
          </a:p>
          <a:p>
            <a:pPr marL="648000" indent="-285750">
              <a:buFont typeface="Wingdings"/>
              <a:buChar char="Ø"/>
              <a:tabLst>
                <a:tab pos="1728000" algn="l"/>
              </a:tabLst>
              <a:defRPr lang="ja-JP" altLang="en-US"/>
            </a:pPr>
            <a:r>
              <a:rPr lang="ja-JP" altLang="en-US" sz="1600">
                <a:latin typeface="Meiryo UI"/>
                <a:ea typeface="Meiryo UI"/>
              </a:rPr>
              <a:t>学校及び教師が担う業務の役割分担・適正化について</a:t>
            </a:r>
          </a:p>
          <a:p>
            <a:pPr marL="936000" indent="-285750">
              <a:buFont typeface="Wingdings"/>
              <a:buChar char="l"/>
              <a:tabLst>
                <a:tab pos="1728000" algn="l"/>
              </a:tabLst>
              <a:defRPr lang="ja-JP" altLang="en-US"/>
            </a:pPr>
            <a:r>
              <a:rPr lang="ja-JP" altLang="en-US" sz="1400">
                <a:latin typeface="Meiryo UI"/>
                <a:ea typeface="Meiryo UI"/>
              </a:rPr>
              <a:t>学校以外で業務を担う受け皿を整備（これま学校が担ってきた機能を果たすことができるよう特に留意）</a:t>
            </a:r>
          </a:p>
          <a:p>
            <a:pPr marL="648000" indent="-285750">
              <a:buFont typeface="Wingdings"/>
              <a:buChar char="Ø"/>
              <a:tabLst>
                <a:tab pos="1728000" algn="l"/>
              </a:tabLst>
              <a:defRPr lang="ja-JP" altLang="en-US"/>
            </a:pPr>
            <a:endParaRPr lang="ja-JP" altLang="en-US" sz="800">
              <a:latin typeface="Meiryo UI"/>
              <a:ea typeface="Meiryo UI"/>
            </a:endParaRPr>
          </a:p>
          <a:p>
            <a:pPr marL="648000" indent="-285750">
              <a:buFont typeface="Wingdings"/>
              <a:buChar char="Ø"/>
              <a:tabLst>
                <a:tab pos="1728000" algn="l"/>
              </a:tabLst>
              <a:defRPr lang="ja-JP" altLang="en-US"/>
            </a:pPr>
            <a:r>
              <a:rPr lang="ja-JP" altLang="en-US" sz="1600">
                <a:latin typeface="Meiryo UI"/>
                <a:ea typeface="Meiryo UI"/>
              </a:rPr>
              <a:t>学校行事の精選や見直し等について</a:t>
            </a:r>
          </a:p>
          <a:p>
            <a:pPr marL="936000" indent="-285750">
              <a:buFont typeface="Wingdings"/>
              <a:buChar char="l"/>
              <a:tabLst>
                <a:tab pos="1728000" algn="l"/>
              </a:tabLst>
              <a:defRPr lang="ja-JP" altLang="en-US"/>
            </a:pPr>
            <a:r>
              <a:rPr lang="ja-JP" altLang="en-US" sz="1400">
                <a:latin typeface="Meiryo UI"/>
                <a:ea typeface="Meiryo UI"/>
              </a:rPr>
              <a:t>新型コロナウイルス感染症対策としての工夫等を契機に行事の精選や内容・準備の見直し・簡素化を進める</a:t>
            </a:r>
          </a:p>
          <a:p>
            <a:pPr marL="936000" indent="-285750">
              <a:buFont typeface="Wingdings"/>
              <a:buChar char="l"/>
              <a:tabLst>
                <a:tab pos="1728000" algn="l"/>
              </a:tabLst>
              <a:defRPr lang="ja-JP" altLang="en-US"/>
            </a:pPr>
            <a:endParaRPr lang="ja-JP" altLang="en-US" sz="800">
              <a:latin typeface="Meiryo UI"/>
              <a:ea typeface="Meiryo UI"/>
            </a:endParaRPr>
          </a:p>
          <a:p>
            <a:pPr marL="648000" indent="-285750">
              <a:buFont typeface="Wingdings"/>
              <a:buChar char="Ø"/>
              <a:tabLst>
                <a:tab pos="1728000" algn="l"/>
              </a:tabLst>
              <a:defRPr lang="ja-JP" altLang="en-US"/>
            </a:pPr>
            <a:r>
              <a:rPr lang="ja-JP" altLang="en-US" sz="1600">
                <a:latin typeface="Meiryo UI"/>
                <a:ea typeface="Meiryo UI"/>
              </a:rPr>
              <a:t>ＩＣＴを活用した校務効率化について</a:t>
            </a:r>
          </a:p>
          <a:p>
            <a:pPr marL="936000" indent="-285750">
              <a:buFont typeface="Wingdings"/>
              <a:buChar char="l"/>
              <a:tabLst>
                <a:tab pos="1728000" algn="l"/>
              </a:tabLst>
              <a:defRPr lang="ja-JP" altLang="en-US"/>
            </a:pPr>
            <a:r>
              <a:rPr lang="ja-JP" altLang="en-US" sz="1400">
                <a:latin typeface="Meiryo UI"/>
                <a:ea typeface="Meiryo UI"/>
              </a:rPr>
              <a:t>教職員間や学校・保護者等間における情報共有や連絡調整手段のデジタル化等</a:t>
            </a:r>
          </a:p>
          <a:p>
            <a:pPr marL="936000" indent="-285750">
              <a:buFont typeface="Wingdings"/>
              <a:buChar char="l"/>
              <a:tabLst>
                <a:tab pos="1728000" algn="l"/>
              </a:tabLst>
              <a:defRPr lang="ja-JP" altLang="en-US"/>
            </a:pPr>
            <a:endParaRPr lang="ja-JP" altLang="en-US" sz="800">
              <a:latin typeface="Meiryo UI"/>
              <a:ea typeface="Meiryo UI"/>
            </a:endParaRPr>
          </a:p>
          <a:p>
            <a:pPr marL="648000" indent="-285750">
              <a:buFont typeface="Wingdings"/>
              <a:buChar char="Ø"/>
              <a:tabLst>
                <a:tab pos="1728000" algn="l"/>
              </a:tabLst>
              <a:defRPr lang="ja-JP" altLang="en-US"/>
            </a:pPr>
            <a:r>
              <a:rPr lang="ja-JP" altLang="en-US" sz="1600">
                <a:latin typeface="Meiryo UI"/>
                <a:ea typeface="Meiryo UI"/>
              </a:rPr>
              <a:t>教員業務支援員（スクール・サポート・スタッフ）について</a:t>
            </a:r>
          </a:p>
          <a:p>
            <a:pPr marL="936000" indent="-285750">
              <a:buFont typeface="Wingdings"/>
              <a:buChar char="l"/>
              <a:tabLst>
                <a:tab pos="1728000" algn="l"/>
              </a:tabLst>
              <a:defRPr lang="ja-JP" altLang="en-US"/>
            </a:pPr>
            <a:r>
              <a:rPr lang="ja-JP" altLang="en-US" sz="1400">
                <a:latin typeface="Meiryo UI"/>
                <a:ea typeface="Meiryo UI"/>
              </a:rPr>
              <a:t>新型コロナウイルス感染症対策のための消毒作業等に止まらず、効果的・効率的に配置促進</a:t>
            </a:r>
          </a:p>
          <a:p>
            <a:pPr marL="362250" indent="0">
              <a:buNone/>
              <a:tabLst>
                <a:tab pos="1728000" algn="l"/>
              </a:tabLst>
              <a:defRPr lang="ja-JP" altLang="en-US"/>
            </a:pPr>
            <a:endParaRPr lang="ja-JP" altLang="en-US" sz="800">
              <a:latin typeface="Meiryo UI"/>
              <a:ea typeface="Meiryo UI"/>
            </a:endParaRPr>
          </a:p>
          <a:p>
            <a:pPr marL="648000" indent="-285750">
              <a:buFont typeface="Wingdings"/>
              <a:buChar char="Ø"/>
              <a:tabLst>
                <a:tab pos="1728000" algn="l"/>
              </a:tabLst>
              <a:defRPr lang="ja-JP" altLang="en-US"/>
            </a:pPr>
            <a:r>
              <a:rPr lang="ja-JP" altLang="en-US" sz="1600">
                <a:latin typeface="Meiryo UI"/>
                <a:ea typeface="Meiryo UI"/>
              </a:rPr>
              <a:t>部活動について</a:t>
            </a:r>
          </a:p>
          <a:p>
            <a:pPr marL="936000" indent="-285750">
              <a:buFont typeface="Wingdings"/>
              <a:buChar char="l"/>
              <a:tabLst>
                <a:tab pos="1728000" algn="l"/>
              </a:tabLst>
              <a:defRPr lang="ja-JP" altLang="en-US"/>
            </a:pPr>
            <a:r>
              <a:rPr lang="ja-JP" altLang="en-US" sz="1400">
                <a:latin typeface="Meiryo UI"/>
                <a:ea typeface="Meiryo UI"/>
              </a:rPr>
              <a:t>部活動指導員の配置促進、部活動改革（休日の部活動の段階的な地域移行等）</a:t>
            </a:r>
          </a:p>
        </p:txBody>
      </p:sp>
      <p:sp>
        <p:nvSpPr>
          <p:cNvPr id="1177" name="テキスト 127"/>
          <p:cNvSpPr txBox="1"/>
          <p:nvPr/>
        </p:nvSpPr>
        <p:spPr>
          <a:xfrm>
            <a:off x="110439" y="1741191"/>
            <a:ext cx="9042029" cy="337661"/>
          </a:xfrm>
          <a:prstGeom prst="rect">
            <a:avLst/>
          </a:prstGeom>
        </p:spPr>
        <p:txBody>
          <a:bodyPr wrap="square">
            <a:spAutoFit/>
          </a:bodyPr>
          <a:lstStyle/>
          <a:p>
            <a:pPr marL="573750" indent="-285750">
              <a:buFont typeface="Wingdings"/>
              <a:buChar char="p"/>
              <a:defRPr lang="ja-JP" altLang="en-US"/>
            </a:pPr>
            <a:r>
              <a:rPr lang="ja-JP" altLang="en-US" sz="1600" u="none">
                <a:latin typeface="Meiryo UI"/>
                <a:ea typeface="Meiryo UI"/>
              </a:rPr>
              <a:t>文科省として特に留意すべき事項</a:t>
            </a:r>
          </a:p>
        </p:txBody>
      </p:sp>
      <p:sp>
        <p:nvSpPr>
          <p:cNvPr id="1178" name="Slide Number Placeholder 5"/>
          <p:cNvSpPr>
            <a:spLocks noGrp="1"/>
          </p:cNvSpPr>
          <p:nvPr>
            <p:ph type="sldNum" sz="quarter" idx="12"/>
          </p:nvPr>
        </p:nvSpPr>
        <p:spPr>
          <a:xfrm>
            <a:off x="6905767" y="6356351"/>
            <a:ext cx="2057400" cy="365125"/>
          </a:xfrm>
        </p:spPr>
        <p:txBody>
          <a:bodyPr/>
          <a:lstStyle/>
          <a:p>
            <a:r>
              <a:rPr kumimoji="1" lang="ja-JP" altLang="en-US"/>
              <a:t>7</a:t>
            </a:r>
            <a:endParaRPr kumimoji="1" lang="ja-JP" altLang="en-US"/>
          </a:p>
        </p:txBody>
      </p:sp>
      <p:sp>
        <p:nvSpPr>
          <p:cNvPr id="1179" name="テキスト 165"/>
          <p:cNvSpPr txBox="1"/>
          <p:nvPr/>
        </p:nvSpPr>
        <p:spPr>
          <a:xfrm>
            <a:off x="101872" y="911087"/>
            <a:ext cx="8870861" cy="830104"/>
          </a:xfrm>
          <a:prstGeom prst="rect">
            <a:avLst/>
          </a:prstGeom>
        </p:spPr>
        <p:txBody>
          <a:bodyPr wrap="square">
            <a:spAutoFit/>
          </a:bodyPr>
          <a:lstStyle/>
          <a:p>
            <a:pPr marL="1296000" indent="-1296000">
              <a:buNone/>
              <a:tabLst>
                <a:tab pos="1296000" algn="l"/>
              </a:tabLst>
              <a:defRPr lang="ja-JP" altLang="en-US"/>
            </a:pPr>
            <a:r>
              <a:rPr lang="ja-JP" altLang="en-US" sz="1600" u="none" dirty="0">
                <a:latin typeface="Meiryo UI"/>
                <a:ea typeface="Meiryo UI"/>
              </a:rPr>
              <a:t>　　≪</a:t>
            </a:r>
            <a:r>
              <a:rPr lang="ja-JP" altLang="en-US" sz="1600" u="none" dirty="0" smtClean="0">
                <a:latin typeface="Meiryo UI"/>
                <a:ea typeface="Meiryo UI"/>
              </a:rPr>
              <a:t>参考３≫</a:t>
            </a:r>
            <a:r>
              <a:rPr lang="ja-JP" altLang="en-US" sz="1600" u="none" dirty="0">
                <a:latin typeface="Meiryo UI"/>
                <a:ea typeface="Meiryo UI"/>
              </a:rPr>
              <a:t>　	「令和３年度教育委員会における学校の働き方改革のための取組状況調査結果等に係る留意事項について」文部科学省初等中等教育局長通知</a:t>
            </a:r>
          </a:p>
          <a:p>
            <a:pPr marL="1296000" indent="-1296000" algn="r">
              <a:buNone/>
              <a:tabLst>
                <a:tab pos="1296000" algn="l"/>
              </a:tabLst>
              <a:defRPr lang="ja-JP" altLang="en-US"/>
            </a:pPr>
            <a:r>
              <a:rPr lang="ja-JP" altLang="en-US" sz="1600" u="none" dirty="0">
                <a:latin typeface="Meiryo UI"/>
                <a:ea typeface="Meiryo UI"/>
              </a:rPr>
              <a:t>（令和４年１月２８日付け３文科初第１８８９号）</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aphicFrame>
        <p:nvGraphicFramePr>
          <p:cNvPr id="1181" name="四角形 138"/>
          <p:cNvGraphicFramePr>
            <a:graphicFrameLocks noGrp="1"/>
          </p:cNvGraphicFramePr>
          <p:nvPr/>
        </p:nvGraphicFramePr>
        <p:xfrm>
          <a:off x="110435" y="124239"/>
          <a:ext cx="8852732" cy="458640"/>
        </p:xfrm>
        <a:graphic>
          <a:graphicData uri="http://schemas.openxmlformats.org/drawingml/2006/table">
            <a:tbl>
              <a:tblPr firstRow="1" bandRow="1">
                <a:effectLst>
                  <a:outerShdw blurRad="76200" dist="12700" dir="2700000" sy="-23000" kx="-800400" algn="bl" rotWithShape="0">
                    <a:prstClr val="black">
                      <a:alpha val="20000"/>
                    </a:prstClr>
                  </a:outerShdw>
                </a:effectLst>
                <a:tableStyleId>{5C22544A-7EE6-4342-B048-85BDC9FD1C3A}</a:tableStyleId>
              </a:tblPr>
              <a:tblGrid>
                <a:gridCol w="8852732"/>
              </a:tblGrid>
              <a:tr h="441739">
                <a:tc>
                  <a:txBody>
                    <a:bodyPr/>
                    <a:lstStyle/>
                    <a:p>
                      <a:r>
                        <a:rPr kumimoji="1" lang="ja-JP" altLang="en-US" sz="2400" dirty="0">
                          <a:solidFill>
                            <a:schemeClr val="tx1"/>
                          </a:solidFill>
                          <a:latin typeface="Meiryo UI"/>
                          <a:ea typeface="Meiryo UI"/>
                        </a:rPr>
                        <a:t>Ⅳ．</a:t>
                      </a:r>
                      <a:r>
                        <a:rPr lang="ja-JP" altLang="en-US" sz="2400">
                          <a:solidFill>
                            <a:schemeClr val="tx1"/>
                          </a:solidFill>
                          <a:latin typeface="Meiryo UI"/>
                          <a:ea typeface="Meiryo UI"/>
                          <a:cs typeface="Verdana"/>
                        </a:rPr>
                        <a:t>働き方改革の進め方</a:t>
                      </a:r>
                      <a:endParaRPr kumimoji="1" lang="ja-JP" altLang="en-US" sz="2400" dirty="0">
                        <a:solidFill>
                          <a:schemeClr val="tx1"/>
                        </a:solidFill>
                        <a:latin typeface="Meiryo UI"/>
                        <a:ea typeface="Meiryo UI"/>
                      </a:endParaRPr>
                    </a:p>
                  </a:txBody>
                  <a:tcPr anchor="ctr">
                    <a:lnB w="57150" cap="flat" cmpd="sng" algn="ctr">
                      <a:solidFill>
                        <a:srgbClr val="0070C0"/>
                      </a:solidFill>
                      <a:prstDash val="solid"/>
                      <a:round/>
                      <a:headEnd type="none" w="med" len="med"/>
                      <a:tailEnd type="none" w="med" len="med"/>
                    </a:lnB>
                    <a:noFill/>
                  </a:tcPr>
                </a:tc>
              </a:tr>
            </a:tbl>
          </a:graphicData>
        </a:graphic>
      </p:graphicFrame>
      <p:sp>
        <p:nvSpPr>
          <p:cNvPr id="1182" name="テキスト 123"/>
          <p:cNvSpPr txBox="1"/>
          <p:nvPr/>
        </p:nvSpPr>
        <p:spPr>
          <a:xfrm>
            <a:off x="110437" y="911087"/>
            <a:ext cx="8856878" cy="368439"/>
          </a:xfrm>
          <a:prstGeom prst="rect">
            <a:avLst/>
          </a:prstGeom>
          <a:ln>
            <a:solidFill>
              <a:schemeClr val="tx1"/>
            </a:solidFill>
          </a:ln>
        </p:spPr>
        <p:txBody>
          <a:bodyPr wrap="square">
            <a:spAutoFit/>
          </a:bodyPr>
          <a:lstStyle/>
          <a:p>
            <a:pPr marL="0" indent="0">
              <a:buNone/>
              <a:defRPr lang="ja-JP" altLang="en-US"/>
            </a:pPr>
            <a:r>
              <a:rPr lang="ja-JP" altLang="en-US" sz="1800" u="none">
                <a:latin typeface="Meiryo UI"/>
                <a:ea typeface="Meiryo UI"/>
              </a:rPr>
              <a:t>１．実現をめざす目標（指標）</a:t>
            </a:r>
          </a:p>
        </p:txBody>
      </p:sp>
      <p:sp>
        <p:nvSpPr>
          <p:cNvPr id="1183" name="テキスト 252"/>
          <p:cNvSpPr txBox="1"/>
          <p:nvPr/>
        </p:nvSpPr>
        <p:spPr>
          <a:xfrm>
            <a:off x="110435" y="1647965"/>
            <a:ext cx="8615303" cy="2030432"/>
          </a:xfrm>
          <a:prstGeom prst="rect">
            <a:avLst/>
          </a:prstGeom>
        </p:spPr>
        <p:txBody>
          <a:bodyPr wrap="square">
            <a:spAutoFit/>
          </a:bodyPr>
          <a:lstStyle/>
          <a:p>
            <a:pPr marL="362250" indent="0">
              <a:buNone/>
              <a:tabLst>
                <a:tab pos="720000" algn="l"/>
              </a:tabLst>
              <a:defRPr lang="ja-JP" altLang="en-US"/>
            </a:pPr>
            <a:r>
              <a:rPr lang="ja-JP" altLang="en-US">
                <a:latin typeface="Meiryo UI"/>
                <a:ea typeface="Meiryo UI"/>
              </a:rPr>
              <a:t>①	月８０時間超えの解消</a:t>
            </a:r>
          </a:p>
          <a:p>
            <a:pPr marL="362250" indent="0">
              <a:buNone/>
              <a:tabLst>
                <a:tab pos="720000" algn="l"/>
              </a:tabLst>
              <a:defRPr lang="ja-JP" altLang="en-US"/>
            </a:pPr>
            <a:r>
              <a:rPr lang="ja-JP" altLang="en-US">
                <a:latin typeface="Meiryo UI"/>
                <a:ea typeface="Meiryo UI"/>
              </a:rPr>
              <a:t>②	年７２０時間超えの解消</a:t>
            </a:r>
          </a:p>
          <a:p>
            <a:pPr marL="720000" indent="-357750">
              <a:buNone/>
              <a:tabLst>
                <a:tab pos="720000" algn="l"/>
              </a:tabLst>
              <a:defRPr lang="ja-JP" altLang="en-US"/>
            </a:pPr>
            <a:r>
              <a:rPr lang="ja-JP" altLang="en-US">
                <a:latin typeface="Meiryo UI"/>
                <a:ea typeface="Meiryo UI"/>
              </a:rPr>
              <a:t>③	当面の間は、非常災害の場合等やむを得ない場合を除き、一月あたり４５時間、一年あたり３６０時間を超える割合を対前年度比で減少</a:t>
            </a:r>
          </a:p>
          <a:p>
            <a:pPr marL="720000" indent="0">
              <a:buNone/>
              <a:tabLst>
                <a:tab pos="720000" algn="l"/>
              </a:tabLst>
              <a:defRPr lang="ja-JP" altLang="en-US"/>
            </a:pPr>
            <a:r>
              <a:rPr lang="ja-JP" altLang="en-US">
                <a:latin typeface="Meiryo UI"/>
                <a:ea typeface="Meiryo UI"/>
              </a:rPr>
              <a:t>＜最終的には＞</a:t>
            </a:r>
          </a:p>
          <a:p>
            <a:pPr marL="720000" indent="0">
              <a:buNone/>
              <a:tabLst>
                <a:tab pos="720000" algn="l"/>
              </a:tabLst>
              <a:defRPr lang="ja-JP" altLang="en-US"/>
            </a:pPr>
            <a:r>
              <a:rPr lang="ja-JP" altLang="en-US">
                <a:latin typeface="Meiryo UI"/>
                <a:ea typeface="Meiryo UI"/>
              </a:rPr>
              <a:t>非常災害の場合等やむを得ない場合を除き、各教職員一月あたり４５時間以内、一年あたり３６０時間以内をめざす</a:t>
            </a:r>
          </a:p>
        </p:txBody>
      </p:sp>
      <p:sp>
        <p:nvSpPr>
          <p:cNvPr id="1184" name="テキスト 142"/>
          <p:cNvSpPr txBox="1"/>
          <p:nvPr/>
        </p:nvSpPr>
        <p:spPr>
          <a:xfrm>
            <a:off x="110439" y="1279526"/>
            <a:ext cx="8856878" cy="368439"/>
          </a:xfrm>
          <a:prstGeom prst="rect">
            <a:avLst/>
          </a:prstGeom>
        </p:spPr>
        <p:txBody>
          <a:bodyPr wrap="square">
            <a:spAutoFit/>
          </a:bodyPr>
          <a:lstStyle/>
          <a:p>
            <a:pPr marL="0" indent="0">
              <a:buNone/>
              <a:defRPr lang="ja-JP" altLang="en-US"/>
            </a:pPr>
            <a:r>
              <a:rPr lang="ja-JP" altLang="en-US" sz="1800">
                <a:latin typeface="Meiryo UI"/>
                <a:ea typeface="Meiryo UI"/>
              </a:rPr>
              <a:t>【教職員の時間外在校等時間等の時間数】</a:t>
            </a:r>
            <a:endParaRPr lang="ja-JP" altLang="en-US" sz="1800" u="sng">
              <a:latin typeface="Meiryo UI"/>
              <a:ea typeface="Meiryo UI"/>
            </a:endParaRPr>
          </a:p>
        </p:txBody>
      </p:sp>
      <p:sp>
        <p:nvSpPr>
          <p:cNvPr id="1185" name="テキスト 143"/>
          <p:cNvSpPr txBox="1"/>
          <p:nvPr/>
        </p:nvSpPr>
        <p:spPr>
          <a:xfrm>
            <a:off x="110439" y="4046836"/>
            <a:ext cx="8615303" cy="1199436"/>
          </a:xfrm>
          <a:prstGeom prst="rect">
            <a:avLst/>
          </a:prstGeom>
        </p:spPr>
        <p:txBody>
          <a:bodyPr wrap="square">
            <a:spAutoFit/>
          </a:bodyPr>
          <a:lstStyle/>
          <a:p>
            <a:pPr marL="720000" indent="-357750">
              <a:buNone/>
              <a:tabLst>
                <a:tab pos="720000" algn="l"/>
              </a:tabLst>
              <a:defRPr lang="ja-JP" altLang="en-US"/>
            </a:pPr>
            <a:r>
              <a:rPr lang="ja-JP" altLang="en-US" dirty="0">
                <a:latin typeface="Meiryo UI"/>
                <a:ea typeface="Meiryo UI"/>
              </a:rPr>
              <a:t>➃	「保護者向け学校教育自己診断」における町立学校教員の指導等に関する項目における肯定的な意見の比率を対前年度比で増加</a:t>
            </a:r>
          </a:p>
          <a:p>
            <a:pPr marL="720000" indent="-357750">
              <a:buNone/>
              <a:tabLst>
                <a:tab pos="720000" algn="l"/>
              </a:tabLst>
              <a:defRPr lang="ja-JP" altLang="en-US"/>
            </a:pPr>
            <a:r>
              <a:rPr lang="ja-JP" altLang="en-US" dirty="0">
                <a:latin typeface="Meiryo UI"/>
                <a:ea typeface="Meiryo UI"/>
              </a:rPr>
              <a:t>➄	「保護者向け学校教育自己診断」における町立学校教員の教育活動の改善に関する項目における肯定的な意見の比率対前年度比で増加</a:t>
            </a:r>
          </a:p>
        </p:txBody>
      </p:sp>
      <p:sp>
        <p:nvSpPr>
          <p:cNvPr id="1186" name="テキスト 144"/>
          <p:cNvSpPr txBox="1"/>
          <p:nvPr/>
        </p:nvSpPr>
        <p:spPr>
          <a:xfrm>
            <a:off x="110441" y="3678397"/>
            <a:ext cx="8856878" cy="368439"/>
          </a:xfrm>
          <a:prstGeom prst="rect">
            <a:avLst/>
          </a:prstGeom>
        </p:spPr>
        <p:txBody>
          <a:bodyPr wrap="square">
            <a:spAutoFit/>
          </a:bodyPr>
          <a:lstStyle/>
          <a:p>
            <a:pPr marL="0" indent="0">
              <a:buNone/>
              <a:defRPr lang="ja-JP" altLang="en-US"/>
            </a:pPr>
            <a:r>
              <a:rPr lang="ja-JP" altLang="en-US" sz="1800">
                <a:latin typeface="Meiryo UI"/>
                <a:ea typeface="Meiryo UI"/>
              </a:rPr>
              <a:t>【児童生徒への指導】</a:t>
            </a:r>
            <a:endParaRPr lang="ja-JP" altLang="en-US" sz="1800" u="sng">
              <a:latin typeface="Meiryo UI"/>
              <a:ea typeface="Meiryo UI"/>
            </a:endParaRPr>
          </a:p>
        </p:txBody>
      </p:sp>
      <p:sp>
        <p:nvSpPr>
          <p:cNvPr id="1187" name="Slide Number Placeholder 5"/>
          <p:cNvSpPr>
            <a:spLocks noGrp="1"/>
          </p:cNvSpPr>
          <p:nvPr>
            <p:ph type="sldNum" sz="quarter" idx="12"/>
          </p:nvPr>
        </p:nvSpPr>
        <p:spPr>
          <a:xfrm>
            <a:off x="6905767" y="6356351"/>
            <a:ext cx="2057400" cy="365125"/>
          </a:xfrm>
        </p:spPr>
        <p:txBody>
          <a:bodyPr/>
          <a:lstStyle/>
          <a:p>
            <a:r>
              <a:rPr kumimoji="1" lang="ja-JP" altLang="en-US"/>
              <a:t>8</a:t>
            </a:r>
            <a:endParaRPr kumimoji="1" lang="ja-JP" altLang="en-US"/>
          </a:p>
        </p:txBody>
      </p:sp>
      <p:pic>
        <p:nvPicPr>
          <p:cNvPr id="1188" name="オブジェクト 194"/>
          <p:cNvPicPr>
            <a:picLocks noChangeAspect="1"/>
          </p:cNvPicPr>
          <p:nvPr/>
        </p:nvPicPr>
        <p:blipFill>
          <a:blip r:embed="rId1"/>
          <a:stretch>
            <a:fillRect/>
          </a:stretch>
        </p:blipFill>
        <p:spPr>
          <a:xfrm>
            <a:off x="786848" y="5546596"/>
            <a:ext cx="1007461" cy="117805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TotalTime>250</TotalTime>
  <Words>3323</Words>
  <Application>JUST Focus</Application>
  <Paragraphs>462</Paragraph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18</vt:i4>
      </vt:variant>
    </vt:vector>
  </HeadingPairs>
  <TitlesOfParts>
    <vt:vector size="27" baseType="lpstr">
      <vt:lpstr>Meiryo UI</vt:lpstr>
      <vt:lpstr>游ゴシック</vt:lpstr>
      <vt:lpstr>游ゴシック Light</vt:lpstr>
      <vt:lpstr>Arial</vt:lpstr>
      <vt:lpstr>Calibri</vt:lpstr>
      <vt:lpstr>Calibri Light</vt:lpstr>
      <vt:lpstr>Verdana</vt:lpstr>
      <vt:lpstr>Wingdings</vt:lpstr>
      <vt:lpstr>Office テーマ</vt:lpstr>
      <vt:lpstr>熊取町立学校における働き方改革の進め方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3.3.5</AppVersion>
  <PresentationFormat>ユーザー設定</PresentationFormat>
  <Slides>17</Slides>
  <Notes>2</Notes>
  <HiddenSlides>0</HiddenSlides>
  <MMClips>0</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熊取町立学校における働き方改革の進め方</dc:title>
  <dc:creator>岸野行男</dc:creator>
  <cp:lastModifiedBy>R03-075</cp:lastModifiedBy>
  <dcterms:created xsi:type="dcterms:W3CDTF">2021-06-17T08:52:28Z</dcterms:created>
  <dcterms:modified xsi:type="dcterms:W3CDTF">2022-06-13T07:49:07Z</dcterms:modified>
  <cp:revision>130</cp:revision>
</cp:coreProperties>
</file>

<file path=docProps/custom.xml><?xml version="1.0" encoding="utf-8"?>
<Properties xmlns:vt="http://schemas.openxmlformats.org/officeDocument/2006/docPropsVTypes" xmlns="http://schemas.openxmlformats.org/officeDocument/2006/custom-properties"/>
</file>